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72" r:id="rId3"/>
    <p:sldId id="2674" r:id="rId4"/>
    <p:sldId id="2675" r:id="rId5"/>
    <p:sldId id="2676" r:id="rId6"/>
    <p:sldId id="2677" r:id="rId7"/>
    <p:sldId id="2678" r:id="rId8"/>
    <p:sldId id="2679" r:id="rId9"/>
    <p:sldId id="2680" r:id="rId10"/>
    <p:sldId id="2682" r:id="rId11"/>
    <p:sldId id="2681" r:id="rId12"/>
    <p:sldId id="2685" r:id="rId13"/>
    <p:sldId id="2684" r:id="rId14"/>
    <p:sldId id="2521" r:id="rId15"/>
  </p:sldIdLst>
  <p:sldSz cx="9906000" cy="6858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HGP創英角ｺﾞｼｯｸUB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0F7FA"/>
    <a:srgbClr val="E5F1F7"/>
    <a:srgbClr val="FFFFC1"/>
    <a:srgbClr val="F99FF9"/>
    <a:srgbClr val="FEE0F8"/>
    <a:srgbClr val="FDC1F4"/>
    <a:srgbClr val="5233C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7" autoAdjust="0"/>
    <p:restoredTop sz="93702" autoAdjust="0"/>
  </p:normalViewPr>
  <p:slideViewPr>
    <p:cSldViewPr>
      <p:cViewPr>
        <p:scale>
          <a:sx n="70" d="100"/>
          <a:sy n="70" d="100"/>
        </p:scale>
        <p:origin x="-4752" y="-22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0" d="100"/>
        <a:sy n="90" d="100"/>
      </p:scale>
      <p:origin x="0" y="1524"/>
    </p:cViewPr>
  </p:sorterViewPr>
  <p:notesViewPr>
    <p:cSldViewPr>
      <p:cViewPr>
        <p:scale>
          <a:sx n="150" d="100"/>
          <a:sy n="150" d="100"/>
        </p:scale>
        <p:origin x="-942" y="648"/>
      </p:cViewPr>
      <p:guideLst>
        <p:guide orient="horz" pos="3113"/>
        <p:guide pos="214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t" anchorCtr="0" compatLnSpc="1">
            <a:prstTxWarp prst="textNoShape">
              <a:avLst/>
            </a:prstTxWarp>
          </a:bodyPr>
          <a:lstStyle>
            <a:lvl1pPr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25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t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b" anchorCtr="0" compatLnSpc="1">
            <a:prstTxWarp prst="textNoShape">
              <a:avLst/>
            </a:prstTxWarp>
          </a:bodyPr>
          <a:lstStyle>
            <a:lvl1pPr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42450"/>
            <a:ext cx="2925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b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677B763-1B58-4C74-8E08-869FFC6768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12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t" anchorCtr="0" compatLnSpc="1">
            <a:prstTxWarp prst="textNoShape">
              <a:avLst/>
            </a:prstTxWarp>
          </a:bodyPr>
          <a:lstStyle>
            <a:lvl1pPr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25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t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9938"/>
            <a:ext cx="5321300" cy="3684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77813" y="4772025"/>
            <a:ext cx="6259512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b" anchorCtr="0" compatLnSpc="1">
            <a:prstTxWarp prst="textNoShape">
              <a:avLst/>
            </a:prstTxWarp>
          </a:bodyPr>
          <a:lstStyle>
            <a:lvl1pPr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42450"/>
            <a:ext cx="2925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8" rIns="91516" bIns="45758" numCol="1" anchor="b" anchorCtr="0" compatLnSpc="1">
            <a:prstTxWarp prst="textNoShape">
              <a:avLst/>
            </a:prstTxWarp>
          </a:bodyPr>
          <a:lstStyle>
            <a:lvl1pPr algn="r" defTabSz="917461" eaLnBrk="1" hangingPunct="1">
              <a:defRPr kumimoji="1" sz="12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882BEEC-9801-4915-A621-F378DF833D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79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4538"/>
            <a:ext cx="5387975" cy="372903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2687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1pPr>
            <a:lvl2pPr marL="742950" indent="-285750" defTabSz="915988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2pPr>
            <a:lvl3pPr marL="1143000" indent="-228600" defTabSz="915988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3pPr>
            <a:lvl4pPr marL="1600200" indent="-228600" defTabSz="915988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4pPr>
            <a:lvl5pPr marL="2057400" indent="-228600" defTabSz="915988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9pPr>
          </a:lstStyle>
          <a:p>
            <a:pPr eaLnBrk="1" hangingPunct="1"/>
            <a:fld id="{F7186A0F-74AD-4D2F-AD50-28D942FED38D}" type="slidenum">
              <a:rPr lang="en-US" altLang="ja-JP" sz="1200" smtClean="0">
                <a:latin typeface="Times New Roman" pitchFamily="18" charset="0"/>
                <a:ea typeface="ＭＳ Ｐゴシック" pitchFamily="50" charset="-128"/>
              </a:rPr>
              <a:pPr eaLnBrk="1" hangingPunct="1"/>
              <a:t>13</a:t>
            </a:fld>
            <a:endParaRPr lang="en-US" altLang="ja-JP" sz="1200" smtClean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4772025"/>
            <a:ext cx="6259513" cy="4451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4450"/>
            <a:ext cx="9906000" cy="360363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0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453188"/>
            <a:ext cx="9906000" cy="360362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0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44450"/>
            <a:ext cx="9906000" cy="792163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0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381750"/>
            <a:ext cx="9906000" cy="360363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0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0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05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817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3037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25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14463" y="3870325"/>
            <a:ext cx="5421312" cy="1938338"/>
          </a:xfrm>
          <a:prstGeom prst="rect">
            <a:avLst/>
          </a:prstGeom>
          <a:solidFill>
            <a:srgbClr val="AD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7325"/>
            <a:ext cx="1414463" cy="3686175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3873500"/>
            <a:ext cx="1414463" cy="1935163"/>
          </a:xfrm>
          <a:prstGeom prst="rect">
            <a:avLst/>
          </a:prstGeom>
          <a:solidFill>
            <a:srgbClr val="87878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5808663"/>
            <a:ext cx="1414463" cy="863600"/>
          </a:xfrm>
          <a:prstGeom prst="rect">
            <a:avLst/>
          </a:prstGeom>
          <a:solidFill>
            <a:srgbClr val="B9B9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14463" y="187325"/>
            <a:ext cx="5421312" cy="3683000"/>
          </a:xfrm>
          <a:prstGeom prst="rect">
            <a:avLst/>
          </a:prstGeom>
          <a:solidFill>
            <a:srgbClr val="5975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414463" y="5808663"/>
            <a:ext cx="5421312" cy="863600"/>
          </a:xfrm>
          <a:prstGeom prst="rect">
            <a:avLst/>
          </a:prstGeom>
          <a:solidFill>
            <a:srgbClr val="E1EB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35775" y="187325"/>
            <a:ext cx="3070225" cy="3686175"/>
          </a:xfrm>
          <a:prstGeom prst="rect">
            <a:avLst/>
          </a:prstGeom>
          <a:solidFill>
            <a:srgbClr val="F26E4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35775" y="3870325"/>
            <a:ext cx="3070225" cy="1938338"/>
          </a:xfrm>
          <a:prstGeom prst="rect">
            <a:avLst/>
          </a:prstGeom>
          <a:solidFill>
            <a:srgbClr val="FAC1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5902325"/>
            <a:ext cx="1223962" cy="668338"/>
          </a:xfrm>
          <a:prstGeom prst="rect">
            <a:avLst/>
          </a:prstGeom>
          <a:gradFill rotWithShape="0">
            <a:gsLst>
              <a:gs pos="0">
                <a:srgbClr val="FFEFFF"/>
              </a:gs>
              <a:gs pos="100000">
                <a:srgbClr val="FFAD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6672263"/>
            <a:ext cx="9906000" cy="185737"/>
          </a:xfrm>
          <a:prstGeom prst="rect">
            <a:avLst/>
          </a:prstGeom>
          <a:solidFill>
            <a:srgbClr val="0092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160963" y="6629400"/>
            <a:ext cx="4513262" cy="228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kumimoji="0" lang="en-US" altLang="ja-JP" sz="1200" i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Copyright</a:t>
            </a:r>
            <a:r>
              <a:rPr kumimoji="0" lang="en-US" altLang="ja-JP" sz="120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©</a:t>
            </a:r>
            <a:r>
              <a:rPr kumimoji="0" lang="en-US" altLang="ja-JP" sz="1200" i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 2008 NTT DoCoMo, Inc. All rights reserved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414463" y="0"/>
            <a:ext cx="5421312" cy="187325"/>
          </a:xfrm>
          <a:prstGeom prst="rect">
            <a:avLst/>
          </a:prstGeom>
          <a:solidFill>
            <a:srgbClr val="0046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6835775" y="0"/>
            <a:ext cx="3070225" cy="187325"/>
          </a:xfrm>
          <a:prstGeom prst="rect">
            <a:avLst/>
          </a:prstGeom>
          <a:solidFill>
            <a:srgbClr val="E42B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0" y="0"/>
            <a:ext cx="1414463" cy="187325"/>
          </a:xfrm>
          <a:prstGeom prst="rect">
            <a:avLst/>
          </a:prstGeom>
          <a:solidFill>
            <a:srgbClr val="0F0F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66433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86238"/>
            <a:ext cx="82248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</a:t>
            </a:r>
          </a:p>
          <a:p>
            <a:r>
              <a:rPr lang="ja-JP" altLang="en-US"/>
              <a:t>書式設定</a:t>
            </a:r>
          </a:p>
          <a:p>
            <a:r>
              <a:rPr lang="en-US" altLang="ja-JP"/>
              <a:t>Sub-title</a:t>
            </a:r>
          </a:p>
        </p:txBody>
      </p:sp>
      <p:sp>
        <p:nvSpPr>
          <p:cNvPr id="4664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03350" y="1395413"/>
            <a:ext cx="8224838" cy="1470025"/>
          </a:xfrm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br>
              <a:rPr lang="ja-JP" altLang="en-US"/>
            </a:br>
            <a:r>
              <a:rPr lang="en-US" altLang="ja-JP"/>
              <a:t>Title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D0D7-88D1-411A-B03F-BB66E0571B76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2845-FCD0-4DE9-B6DC-830D87779D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227171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7F247-1BF3-47DD-9159-FF55597F14E5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73EA-F7A6-4B55-8D65-45722AE30A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727122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37399-1FE8-444F-B1B6-10F85AF73851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63743-CE4A-4F23-A001-230D6F9FFA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205547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92163" y="1336675"/>
            <a:ext cx="4335462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80025" y="1336675"/>
            <a:ext cx="4335463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2175A-D0CA-4054-866F-172C34F69111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59A16-9EB9-487C-9B67-3885E45487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715853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994FC-9748-4339-887D-DC1CE17DE7F5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5CB26-865B-4FD6-908E-CE621AB8A1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565631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BEB8-9304-4A26-B10C-7698A89F4169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4E702-087C-4BED-A367-09EB71D6CB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089864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7127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0843-DEF4-40F4-A135-38E2A59F1BA9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9EC7-9E46-4909-B6F1-9F94621EAD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265710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099F-C192-4890-A6E3-5EF899179F5D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5749-A9AF-489B-8923-92F572C19B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8673958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8027B-E5A4-462D-93EB-162BA0270E09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EC460-BE79-4ECD-8446-A9AE19A91A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1768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9EC1-BC4A-45AF-98F9-4A80FF466E03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9E49F-8A97-4FD8-B723-5F5A6435C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801338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3925" y="190500"/>
            <a:ext cx="2341563" cy="61864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46063" y="190500"/>
            <a:ext cx="6875462" cy="61864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26D0-AEA5-4DF3-99DA-F9F124F51C1A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07B8D-0756-4CC4-AA04-AD7042676A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844207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072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43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597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543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28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659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819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9570" name="Rectangle 2"/>
          <p:cNvSpPr>
            <a:spLocks noChangeArrowheads="1"/>
          </p:cNvSpPr>
          <p:nvPr/>
        </p:nvSpPr>
        <p:spPr bwMode="auto">
          <a:xfrm>
            <a:off x="0" y="6731000"/>
            <a:ext cx="9906000" cy="153988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0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589571" name="Rectangle 3"/>
          <p:cNvSpPr>
            <a:spLocks noChangeArrowheads="1"/>
          </p:cNvSpPr>
          <p:nvPr/>
        </p:nvSpPr>
        <p:spPr bwMode="auto">
          <a:xfrm>
            <a:off x="0" y="476250"/>
            <a:ext cx="9906000" cy="153988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0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589573" name="Rectangle 5"/>
          <p:cNvSpPr>
            <a:spLocks noChangeArrowheads="1"/>
          </p:cNvSpPr>
          <p:nvPr/>
        </p:nvSpPr>
        <p:spPr bwMode="auto">
          <a:xfrm>
            <a:off x="8851900" y="6570663"/>
            <a:ext cx="10731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8" tIns="46035" rIns="92068" bIns="46035" anchor="ctr"/>
          <a:lstStyle/>
          <a:p>
            <a:pPr algn="r" eaLnBrk="0" hangingPunct="0">
              <a:defRPr/>
            </a:pPr>
            <a:fld id="{8B6FE5B7-55D3-43CC-9216-DCD1A71C062E}" type="slidenum">
              <a:rPr kumimoji="0" lang="en-US" altLang="ja-JP" sz="1300" b="1">
                <a:solidFill>
                  <a:srgbClr val="333333"/>
                </a:solidFill>
                <a:latin typeface="Arial" charset="0"/>
                <a:ea typeface="ＭＳ ゴシック" pitchFamily="49" charset="-128"/>
              </a:rPr>
              <a:pPr algn="r" eaLnBrk="0" hangingPunct="0">
                <a:defRPr/>
              </a:pPr>
              <a:t>‹#›</a:t>
            </a:fld>
            <a:endParaRPr kumimoji="0" lang="en-US" altLang="ja-JP" sz="1300" b="1">
              <a:solidFill>
                <a:srgbClr val="333333"/>
              </a:solidFill>
              <a:latin typeface="Arial" charset="0"/>
              <a:ea typeface="ＭＳ ゴシック" pitchFamily="49" charset="-128"/>
            </a:endParaRPr>
          </a:p>
        </p:txBody>
      </p:sp>
      <p:pic>
        <p:nvPicPr>
          <p:cNvPr id="1029" name="Picture 6" descr="01_corp_brandlogo_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038" y="131763"/>
            <a:ext cx="12938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89575" name="Rectangle 7"/>
          <p:cNvSpPr>
            <a:spLocks noChangeArrowheads="1"/>
          </p:cNvSpPr>
          <p:nvPr userDrawn="1"/>
        </p:nvSpPr>
        <p:spPr bwMode="auto">
          <a:xfrm>
            <a:off x="0" y="6813550"/>
            <a:ext cx="9906000" cy="71438"/>
          </a:xfrm>
          <a:prstGeom prst="rect">
            <a:avLst/>
          </a:prstGeom>
          <a:gradFill rotWithShape="1">
            <a:gsLst>
              <a:gs pos="0">
                <a:srgbClr val="CC0033">
                  <a:gamma/>
                  <a:tint val="38039"/>
                  <a:invGamma/>
                </a:srgbClr>
              </a:gs>
              <a:gs pos="50000">
                <a:srgbClr val="CC0033"/>
              </a:gs>
              <a:gs pos="100000">
                <a:srgbClr val="CC0033">
                  <a:gamma/>
                  <a:tint val="38039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589576" name="Rectangle 8"/>
          <p:cNvSpPr>
            <a:spLocks noChangeArrowheads="1"/>
          </p:cNvSpPr>
          <p:nvPr userDrawn="1"/>
        </p:nvSpPr>
        <p:spPr bwMode="auto">
          <a:xfrm>
            <a:off x="0" y="0"/>
            <a:ext cx="9906000" cy="692150"/>
          </a:xfrm>
          <a:prstGeom prst="rect">
            <a:avLst/>
          </a:prstGeom>
          <a:gradFill rotWithShape="1">
            <a:gsLst>
              <a:gs pos="0">
                <a:srgbClr val="CC0033"/>
              </a:gs>
              <a:gs pos="100000">
                <a:srgbClr val="CC0033">
                  <a:gamma/>
                  <a:tint val="54118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pic>
        <p:nvPicPr>
          <p:cNvPr id="1032" name="Picture 9" descr="01_corp_brandlogo_S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3" y="6532563"/>
            <a:ext cx="115093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89578" name="Text Box 10"/>
          <p:cNvSpPr txBox="1">
            <a:spLocks noChangeArrowheads="1"/>
          </p:cNvSpPr>
          <p:nvPr userDrawn="1"/>
        </p:nvSpPr>
        <p:spPr bwMode="auto">
          <a:xfrm>
            <a:off x="-14288" y="6573838"/>
            <a:ext cx="36306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Copyright © 2013 NTT DOCOMO, Inc.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5" r:id="rId1"/>
    <p:sldLayoutId id="2147486523" r:id="rId2"/>
    <p:sldLayoutId id="2147486524" r:id="rId3"/>
    <p:sldLayoutId id="2147486525" r:id="rId4"/>
    <p:sldLayoutId id="2147486526" r:id="rId5"/>
    <p:sldLayoutId id="2147486527" r:id="rId6"/>
    <p:sldLayoutId id="2147486528" r:id="rId7"/>
    <p:sldLayoutId id="2147486529" r:id="rId8"/>
    <p:sldLayoutId id="2147486530" r:id="rId9"/>
    <p:sldLayoutId id="2147486531" r:id="rId10"/>
    <p:sldLayoutId id="2147486532" r:id="rId11"/>
    <p:sldLayoutId id="2147486533" r:id="rId12"/>
    <p:sldLayoutId id="2147486534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Monotype Sorts"/>
        <a:buChar char="n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Monotype Sorts"/>
        <a:buChar char="u"/>
        <a:defRPr kumimoji="1" sz="2000" b="1">
          <a:solidFill>
            <a:schemeClr val="tx1"/>
          </a:solidFill>
          <a:latin typeface="+mn-lt"/>
          <a:ea typeface="+mn-ea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/>
        <a:buChar char="l"/>
        <a:defRPr kumimoji="1" sz="2000" b="1">
          <a:solidFill>
            <a:schemeClr val="tx1"/>
          </a:solidFill>
          <a:latin typeface="+mn-lt"/>
          <a:ea typeface="+mn-ea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1600" b="1">
          <a:solidFill>
            <a:schemeClr val="tx1"/>
          </a:solidFill>
          <a:latin typeface="+mn-lt"/>
          <a:ea typeface="+mn-ea"/>
        </a:defRPr>
      </a:lvl4pPr>
      <a:lvl5pPr marL="17145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 b="1">
          <a:solidFill>
            <a:schemeClr val="tx1"/>
          </a:solidFill>
          <a:latin typeface="+mn-lt"/>
          <a:ea typeface="+mn-ea"/>
        </a:defRPr>
      </a:lvl5pPr>
      <a:lvl6pPr marL="217170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b="1">
          <a:solidFill>
            <a:schemeClr val="tx1"/>
          </a:solidFill>
          <a:latin typeface="+mn-lt"/>
          <a:ea typeface="+mn-ea"/>
        </a:defRPr>
      </a:lvl6pPr>
      <a:lvl7pPr marL="262890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b="1">
          <a:solidFill>
            <a:schemeClr val="tx1"/>
          </a:solidFill>
          <a:latin typeface="+mn-lt"/>
          <a:ea typeface="+mn-ea"/>
        </a:defRPr>
      </a:lvl7pPr>
      <a:lvl8pPr marL="308610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b="1">
          <a:solidFill>
            <a:schemeClr val="tx1"/>
          </a:solidFill>
          <a:latin typeface="+mn-lt"/>
          <a:ea typeface="+mn-ea"/>
        </a:defRPr>
      </a:lvl8pPr>
      <a:lvl9pPr marL="3543300" indent="-1905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3298" name="Rectangle 2"/>
          <p:cNvSpPr>
            <a:spLocks noChangeArrowheads="1"/>
          </p:cNvSpPr>
          <p:nvPr/>
        </p:nvSpPr>
        <p:spPr bwMode="auto">
          <a:xfrm>
            <a:off x="1414463" y="0"/>
            <a:ext cx="5421312" cy="187325"/>
          </a:xfrm>
          <a:prstGeom prst="rect">
            <a:avLst/>
          </a:prstGeom>
          <a:solidFill>
            <a:srgbClr val="0046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663299" name="Rectangle 3"/>
          <p:cNvSpPr>
            <a:spLocks noChangeArrowheads="1"/>
          </p:cNvSpPr>
          <p:nvPr/>
        </p:nvSpPr>
        <p:spPr bwMode="auto">
          <a:xfrm>
            <a:off x="0" y="6672263"/>
            <a:ext cx="9906000" cy="185737"/>
          </a:xfrm>
          <a:prstGeom prst="rect">
            <a:avLst/>
          </a:prstGeom>
          <a:solidFill>
            <a:srgbClr val="0092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663300" name="Rectangle 4"/>
          <p:cNvSpPr>
            <a:spLocks noChangeArrowheads="1"/>
          </p:cNvSpPr>
          <p:nvPr/>
        </p:nvSpPr>
        <p:spPr bwMode="auto">
          <a:xfrm>
            <a:off x="6835775" y="0"/>
            <a:ext cx="3070225" cy="187325"/>
          </a:xfrm>
          <a:prstGeom prst="rect">
            <a:avLst/>
          </a:prstGeom>
          <a:solidFill>
            <a:srgbClr val="E42B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663301" name="Rectangle 5"/>
          <p:cNvSpPr>
            <a:spLocks noChangeArrowheads="1"/>
          </p:cNvSpPr>
          <p:nvPr/>
        </p:nvSpPr>
        <p:spPr bwMode="auto">
          <a:xfrm>
            <a:off x="0" y="0"/>
            <a:ext cx="1414463" cy="187325"/>
          </a:xfrm>
          <a:prstGeom prst="rect">
            <a:avLst/>
          </a:prstGeom>
          <a:solidFill>
            <a:srgbClr val="0F0F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>
              <a:latin typeface="Arial" charset="0"/>
            </a:endParaRPr>
          </a:p>
        </p:txBody>
      </p:sp>
      <p:sp>
        <p:nvSpPr>
          <p:cNvPr id="4663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552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solidFill>
                  <a:schemeClr val="bg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67C0D26A-8B9D-4F2E-9939-B893038FED94}" type="datetime8">
              <a:rPr lang="ja-JP" altLang="en-US"/>
              <a:pPr>
                <a:defRPr/>
              </a:pPr>
              <a:t>12/2/13 14:04</a:t>
            </a:fld>
            <a:endParaRPr lang="en-US" altLang="ja-JP"/>
          </a:p>
        </p:txBody>
      </p:sp>
      <p:sp>
        <p:nvSpPr>
          <p:cNvPr id="4663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52575" y="6629400"/>
            <a:ext cx="3887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solidFill>
                  <a:schemeClr val="bg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momentum\EquityStory\18 Jan, 2000\Japanese_Large.ppt</a:t>
            </a:r>
          </a:p>
        </p:txBody>
      </p:sp>
      <p:sp>
        <p:nvSpPr>
          <p:cNvPr id="4663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9250" y="6624638"/>
            <a:ext cx="66675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b="1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2D148AB-C289-415B-B5D5-2B378E283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663305" name="Rectangle 9"/>
          <p:cNvSpPr>
            <a:spLocks noChangeArrowheads="1"/>
          </p:cNvSpPr>
          <p:nvPr/>
        </p:nvSpPr>
        <p:spPr bwMode="auto">
          <a:xfrm>
            <a:off x="5160963" y="6629400"/>
            <a:ext cx="4513262" cy="228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kumimoji="0" lang="en-US" altLang="ja-JP" sz="1200" i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Copyright</a:t>
            </a:r>
            <a:r>
              <a:rPr kumimoji="0" lang="en-US" altLang="ja-JP" sz="1200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©</a:t>
            </a:r>
            <a:r>
              <a:rPr kumimoji="0" lang="en-US" altLang="ja-JP" sz="1200" i="1">
                <a:solidFill>
                  <a:schemeClr val="bg1"/>
                </a:solidFill>
                <a:latin typeface="Times New Roman" pitchFamily="18" charset="0"/>
                <a:ea typeface="ＭＳ Ｐゴシック" pitchFamily="50" charset="-128"/>
              </a:rPr>
              <a:t> 2008 NTT DoCoMo, Inc. All rights reserved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212725"/>
            <a:ext cx="1223963" cy="668338"/>
          </a:xfrm>
          <a:prstGeom prst="rect">
            <a:avLst/>
          </a:prstGeom>
          <a:gradFill rotWithShape="0">
            <a:gsLst>
              <a:gs pos="0">
                <a:srgbClr val="FFEFFF"/>
              </a:gs>
              <a:gs pos="100000">
                <a:srgbClr val="FFAD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33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190500"/>
            <a:ext cx="841851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 </a:t>
            </a:r>
            <a:r>
              <a:rPr lang="ja-JP" altLang="en-US" smtClean="0"/>
              <a:t>マスター タイトルの書式設定</a:t>
            </a:r>
            <a:br>
              <a:rPr lang="ja-JP" altLang="en-US" smtClean="0"/>
            </a:br>
            <a:r>
              <a:rPr lang="en-US" altLang="ja-JP" smtClean="0"/>
              <a:t>Title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2163" y="1336675"/>
            <a:ext cx="882332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Body Text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Fourth Level</a:t>
            </a:r>
          </a:p>
          <a:p>
            <a:pPr lvl="3"/>
            <a:r>
              <a:rPr lang="en-US" altLang="ja-JP" smtClean="0"/>
              <a:t>Fifth Level</a:t>
            </a:r>
          </a:p>
          <a:p>
            <a:pPr lvl="0"/>
            <a:r>
              <a:rPr lang="en-US" altLang="ja-JP" smtClean="0"/>
              <a:t>Body Text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0"/>
            <a:r>
              <a:rPr lang="en-US" altLang="ja-JP" smtClean="0"/>
              <a:t>Body Text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Fourth Level</a:t>
            </a:r>
          </a:p>
          <a:p>
            <a:pPr lvl="3"/>
            <a:r>
              <a:rPr lang="en-US" altLang="ja-JP" smtClean="0"/>
              <a:t>Fifth Level</a:t>
            </a:r>
          </a:p>
          <a:p>
            <a:pPr lvl="0"/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35" r:id="rId2"/>
    <p:sldLayoutId id="2147486536" r:id="rId3"/>
    <p:sldLayoutId id="2147486537" r:id="rId4"/>
    <p:sldLayoutId id="2147486538" r:id="rId5"/>
    <p:sldLayoutId id="2147486539" r:id="rId6"/>
    <p:sldLayoutId id="2147486540" r:id="rId7"/>
    <p:sldLayoutId id="2147486541" r:id="rId8"/>
    <p:sldLayoutId id="2147486542" r:id="rId9"/>
    <p:sldLayoutId id="2147486543" r:id="rId10"/>
    <p:sldLayoutId id="2147486544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 b="1">
          <a:solidFill>
            <a:srgbClr val="0046AE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SzPct val="120000"/>
        <a:buFont typeface="Wingdings" pitchFamily="2" charset="2"/>
        <a:buBlip>
          <a:blip r:embed="rId14"/>
        </a:buBlip>
        <a:defRPr kumimoji="1"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Font typeface="Wingdings" pitchFamily="2" charset="2"/>
        <a:buBlip>
          <a:blip r:embed="rId15"/>
        </a:buBlip>
        <a:defRPr kumimoji="1" sz="28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Font typeface="Wingdings" pitchFamily="2" charset="2"/>
        <a:buBlip>
          <a:blip r:embed="rId16"/>
        </a:buBlip>
        <a:defRPr kumimoji="1"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buFont typeface="Wingdings" pitchFamily="2" charset="2"/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706688" y="5788025"/>
            <a:ext cx="20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 sz="1800">
              <a:latin typeface="Tahoma" pitchFamily="34" charset="0"/>
            </a:endParaRP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677863" y="998538"/>
            <a:ext cx="7966075" cy="22479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4463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ja-JP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ＭＳ Ｐゴシック"/>
              <a:ea typeface="ＭＳ Ｐゴシック"/>
            </a:endParaRPr>
          </a:p>
        </p:txBody>
      </p:sp>
      <p:sp>
        <p:nvSpPr>
          <p:cNvPr id="5124" name="タイトル 1"/>
          <p:cNvSpPr>
            <a:spLocks noGrp="1"/>
          </p:cNvSpPr>
          <p:nvPr>
            <p:ph type="ctrTitle"/>
          </p:nvPr>
        </p:nvSpPr>
        <p:spPr bwMode="auto">
          <a:xfrm>
            <a:off x="812800" y="2422264"/>
            <a:ext cx="8243888" cy="1474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en-US" altLang="ja-JP" sz="3200" b="0" i="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Quality-of-Service (</a:t>
            </a:r>
            <a:r>
              <a:rPr kumimoji="0" lang="en-US" altLang="ja-JP" sz="3200" b="0" i="0" dirty="0" err="1" smtClean="0">
                <a:solidFill>
                  <a:srgbClr val="000000"/>
                </a:solidFill>
                <a:effectLst/>
                <a:latin typeface="Calibri" pitchFamily="34" charset="0"/>
              </a:rPr>
              <a:t>QoS</a:t>
            </a:r>
            <a:r>
              <a:rPr kumimoji="0" lang="en-US" altLang="ja-JP" sz="3200" b="0" i="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) for Virtual Networks in </a:t>
            </a:r>
            <a:r>
              <a:rPr kumimoji="0" lang="en-US" altLang="ja-JP" sz="3200" b="0" i="0" dirty="0" err="1" smtClean="0">
                <a:solidFill>
                  <a:srgbClr val="000000"/>
                </a:solidFill>
                <a:effectLst/>
                <a:latin typeface="Calibri" pitchFamily="34" charset="0"/>
              </a:rPr>
              <a:t>OpenFlow</a:t>
            </a:r>
            <a:r>
              <a:rPr kumimoji="0" lang="en-US" altLang="ja-JP" sz="3200" b="0" i="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 MPLS Transport Networks</a:t>
            </a:r>
            <a:endParaRPr kumimoji="0" lang="ja-JP" altLang="en-US" sz="3200" b="0" i="0" dirty="0" smtClean="0"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sp>
        <p:nvSpPr>
          <p:cNvPr id="5125" name="サブタイトル 2"/>
          <p:cNvSpPr>
            <a:spLocks noGrp="1"/>
          </p:cNvSpPr>
          <p:nvPr>
            <p:ph type="subTitle" idx="1"/>
          </p:nvPr>
        </p:nvSpPr>
        <p:spPr bwMode="auto">
          <a:xfrm>
            <a:off x="1755774" y="4437112"/>
            <a:ext cx="6888163" cy="1212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2000" b="0" u="sng" dirty="0" err="1" smtClean="0">
                <a:solidFill>
                  <a:srgbClr val="000000"/>
                </a:solidFill>
                <a:latin typeface="Calibri" pitchFamily="34" charset="0"/>
              </a:rPr>
              <a:t>Ashiq</a:t>
            </a:r>
            <a:r>
              <a:rPr kumimoji="0" lang="en-US" altLang="ja-JP" sz="2000" b="0" u="sng" dirty="0" smtClean="0">
                <a:solidFill>
                  <a:srgbClr val="000000"/>
                </a:solidFill>
                <a:latin typeface="Calibri" pitchFamily="34" charset="0"/>
              </a:rPr>
              <a:t> Khan</a:t>
            </a:r>
            <a:r>
              <a:rPr kumimoji="0" lang="en-US" altLang="ja-JP" sz="2000" b="0" dirty="0" smtClean="0">
                <a:solidFill>
                  <a:srgbClr val="000000"/>
                </a:solidFill>
                <a:latin typeface="Calibri" pitchFamily="34" charset="0"/>
              </a:rPr>
              <a:t>*, Wolfgang Kiess, David Perez-Caparros, Joan Triay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2000" b="0" dirty="0" smtClean="0">
                <a:solidFill>
                  <a:srgbClr val="000000"/>
                </a:solidFill>
                <a:latin typeface="Calibri" pitchFamily="34" charset="0"/>
              </a:rPr>
              <a:t>*NTT DOCOMO, Inc., Japan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2000" b="0" dirty="0" smtClean="0">
                <a:solidFill>
                  <a:srgbClr val="000000"/>
                </a:solidFill>
                <a:latin typeface="Calibri" pitchFamily="34" charset="0"/>
              </a:rPr>
              <a:t>DOCOMO Communications Labs, Germany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en-US" altLang="ja-JP" sz="2000" b="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2000" b="0" dirty="0" smtClean="0">
                <a:solidFill>
                  <a:srgbClr val="000000"/>
                </a:solidFill>
                <a:latin typeface="Calibri" pitchFamily="34" charset="0"/>
              </a:rPr>
              <a:t>IEEE </a:t>
            </a:r>
            <a:r>
              <a:rPr kumimoji="0" lang="en-US" altLang="ja-JP" sz="2000" b="0" dirty="0" err="1" smtClean="0">
                <a:solidFill>
                  <a:srgbClr val="000000"/>
                </a:solidFill>
                <a:latin typeface="Calibri" pitchFamily="34" charset="0"/>
              </a:rPr>
              <a:t>CloudNet</a:t>
            </a:r>
            <a:r>
              <a:rPr kumimoji="0" lang="en-US" altLang="ja-JP" sz="2000" b="0" dirty="0" smtClean="0">
                <a:solidFill>
                  <a:srgbClr val="000000"/>
                </a:solidFill>
                <a:latin typeface="Calibri" pitchFamily="34" charset="0"/>
              </a:rPr>
              <a:t>, Nov 11-13, 2013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2000" b="0" dirty="0" smtClean="0">
                <a:solidFill>
                  <a:srgbClr val="000000"/>
                </a:solidFill>
                <a:latin typeface="Calibri" pitchFamily="34" charset="0"/>
              </a:rPr>
              <a:t>San Francisco</a:t>
            </a:r>
            <a:endParaRPr kumimoji="0" lang="ja-JP" altLang="en-US" sz="2000" b="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                                                              RDM -1                       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2421421"/>
            <a:ext cx="38576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52" y="2389137"/>
            <a:ext cx="38385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670287" y="5265204"/>
            <a:ext cx="20585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(a) without OF admission control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63078" y="5265204"/>
            <a:ext cx="1917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(b) with OF admission control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24708" y="5739063"/>
            <a:ext cx="5487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Fig: Accommodation of multiple VNs and consequent operations in RDM model for Scenario 1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136576" y="1251337"/>
            <a:ext cx="4401877" cy="1169551"/>
            <a:chOff x="4844988" y="692696"/>
            <a:chExt cx="4401877" cy="1169551"/>
          </a:xfrm>
        </p:grpSpPr>
        <p:sp>
          <p:nvSpPr>
            <p:cNvPr id="11" name="正方形/長方形 10"/>
            <p:cNvSpPr/>
            <p:nvPr/>
          </p:nvSpPr>
          <p:spPr>
            <a:xfrm>
              <a:off x="4880749" y="692696"/>
              <a:ext cx="4366116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dirty="0"/>
            </a:p>
            <a:p>
              <a:r>
                <a:rPr lang="en-US" altLang="ja-JP" dirty="0"/>
                <a:t>	</a:t>
              </a:r>
              <a:r>
                <a:rPr lang="en-US" altLang="ja-JP" dirty="0" smtClean="0"/>
                <a:t>                                             </a:t>
              </a:r>
              <a:r>
                <a:rPr lang="en-US" altLang="ja-JP" b="1" dirty="0" smtClean="0"/>
                <a:t>BW</a:t>
              </a:r>
              <a:r>
                <a:rPr lang="en-US" altLang="ja-JP" dirty="0"/>
                <a:t>	</a:t>
              </a:r>
            </a:p>
            <a:p>
              <a:r>
                <a:rPr lang="it-IT" altLang="ja-JP" b="1" dirty="0"/>
                <a:t>Time</a:t>
              </a:r>
              <a:r>
                <a:rPr lang="it-IT" altLang="ja-JP" dirty="0"/>
                <a:t>	</a:t>
              </a:r>
              <a:r>
                <a:rPr lang="it-IT" altLang="ja-JP" b="1" dirty="0"/>
                <a:t>Session</a:t>
              </a:r>
              <a:r>
                <a:rPr lang="it-IT" altLang="ja-JP" dirty="0"/>
                <a:t>	</a:t>
              </a:r>
              <a:r>
                <a:rPr lang="it-IT" altLang="ja-JP" b="1" dirty="0"/>
                <a:t>Scenario 1</a:t>
              </a:r>
              <a:r>
                <a:rPr lang="it-IT" altLang="ja-JP" dirty="0"/>
                <a:t>	</a:t>
              </a:r>
              <a:r>
                <a:rPr lang="it-IT" altLang="ja-JP" b="1" dirty="0"/>
                <a:t>Scenario 2</a:t>
              </a:r>
              <a:r>
                <a:rPr lang="it-IT" altLang="ja-JP" dirty="0"/>
                <a:t>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1</a:t>
              </a:r>
              <a:r>
                <a:rPr lang="en-US" altLang="ja-JP" dirty="0"/>
                <a:t>	VN1-C1	30%	20%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2</a:t>
              </a:r>
              <a:r>
                <a:rPr lang="en-US" altLang="ja-JP" dirty="0"/>
                <a:t>	VN2-C1	40%	60%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3</a:t>
              </a:r>
              <a:r>
                <a:rPr lang="en-US" altLang="ja-JP" dirty="0"/>
                <a:t>	VN1-C0	20%	20%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4</a:t>
              </a:r>
              <a:r>
                <a:rPr lang="en-US" altLang="ja-JP" dirty="0"/>
                <a:t>	VN2-C0	20%	20%	</a:t>
              </a: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4844988" y="836712"/>
              <a:ext cx="3528392" cy="98953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3" name="フリーフォーム 12"/>
            <p:cNvSpPr/>
            <p:nvPr/>
          </p:nvSpPr>
          <p:spPr bwMode="auto">
            <a:xfrm>
              <a:off x="4856672" y="1052736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4" name="フリーフォーム 13"/>
            <p:cNvSpPr/>
            <p:nvPr/>
          </p:nvSpPr>
          <p:spPr bwMode="auto">
            <a:xfrm>
              <a:off x="4844988" y="1196752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5" name="フリーフォーム 14"/>
            <p:cNvSpPr/>
            <p:nvPr/>
          </p:nvSpPr>
          <p:spPr bwMode="auto">
            <a:xfrm>
              <a:off x="4844988" y="134076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6" name="フリーフォーム 15"/>
            <p:cNvSpPr/>
            <p:nvPr/>
          </p:nvSpPr>
          <p:spPr bwMode="auto">
            <a:xfrm>
              <a:off x="4844988" y="152078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7" name="フリーフォーム 16"/>
            <p:cNvSpPr/>
            <p:nvPr/>
          </p:nvSpPr>
          <p:spPr bwMode="auto">
            <a:xfrm>
              <a:off x="4844988" y="165617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8" name="フリーフォーム 17"/>
            <p:cNvSpPr/>
            <p:nvPr/>
          </p:nvSpPr>
          <p:spPr bwMode="auto">
            <a:xfrm>
              <a:off x="5520906" y="1043796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9" name="フリーフォーム 18"/>
            <p:cNvSpPr/>
            <p:nvPr/>
          </p:nvSpPr>
          <p:spPr bwMode="auto">
            <a:xfrm>
              <a:off x="6537176" y="1044110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0" name="フリーフォーム 19"/>
            <p:cNvSpPr/>
            <p:nvPr/>
          </p:nvSpPr>
          <p:spPr bwMode="auto">
            <a:xfrm>
              <a:off x="7581292" y="1052736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</p:grpSp>
      <p:sp>
        <p:nvSpPr>
          <p:cNvPr id="21" name="正方形/長方形 20"/>
          <p:cNvSpPr/>
          <p:nvPr/>
        </p:nvSpPr>
        <p:spPr bwMode="auto">
          <a:xfrm>
            <a:off x="3872879" y="1611377"/>
            <a:ext cx="803583" cy="776378"/>
          </a:xfrm>
          <a:prstGeom prst="rect">
            <a:avLst/>
          </a:prstGeom>
          <a:solidFill>
            <a:srgbClr val="BFBFB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5709084" y="1238563"/>
            <a:ext cx="4066780" cy="1146321"/>
            <a:chOff x="6213140" y="2210671"/>
            <a:chExt cx="4066780" cy="1146321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6285148" y="2505802"/>
              <a:ext cx="3528392" cy="84408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285148" y="2372107"/>
              <a:ext cx="3994772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sz="800" dirty="0"/>
            </a:p>
            <a:p>
              <a:r>
                <a:rPr lang="en-US" altLang="ja-JP" b="1" dirty="0" smtClean="0">
                  <a:latin typeface="Arial"/>
                </a:rPr>
                <a:t>MPLS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BW per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   Virtual Network  BW per VN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C0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60%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</a:p>
          </p:txBody>
        </p:sp>
        <p:sp>
          <p:nvSpPr>
            <p:cNvPr id="25" name="フリーフォーム 24"/>
            <p:cNvSpPr/>
            <p:nvPr/>
          </p:nvSpPr>
          <p:spPr bwMode="auto">
            <a:xfrm>
              <a:off x="6288657" y="26916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6" name="フリーフォーム 25"/>
            <p:cNvSpPr/>
            <p:nvPr/>
          </p:nvSpPr>
          <p:spPr bwMode="auto">
            <a:xfrm>
              <a:off x="6295274" y="29964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7" name="フリーフォーム 26"/>
            <p:cNvSpPr/>
            <p:nvPr/>
          </p:nvSpPr>
          <p:spPr bwMode="auto">
            <a:xfrm>
              <a:off x="7082287" y="2510287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8" name="フリーフォーム 27"/>
            <p:cNvSpPr/>
            <p:nvPr/>
          </p:nvSpPr>
          <p:spPr bwMode="auto">
            <a:xfrm>
              <a:off x="796871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9" name="フリーフォーム 28"/>
            <p:cNvSpPr/>
            <p:nvPr/>
          </p:nvSpPr>
          <p:spPr bwMode="auto">
            <a:xfrm>
              <a:off x="904883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0" name="フリーフォーム 29"/>
            <p:cNvSpPr/>
            <p:nvPr/>
          </p:nvSpPr>
          <p:spPr bwMode="auto">
            <a:xfrm>
              <a:off x="7979434" y="2855343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1" name="フリーフォーム 30"/>
            <p:cNvSpPr/>
            <p:nvPr/>
          </p:nvSpPr>
          <p:spPr bwMode="auto">
            <a:xfrm>
              <a:off x="7987462" y="3140968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213140" y="2210671"/>
              <a:ext cx="25362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Bandwidth allocation in the MPLS domain</a:t>
              </a:r>
              <a:endParaRPr kumimoji="1" lang="ja-JP" altLang="en-US" dirty="0"/>
            </a:p>
          </p:txBody>
        </p:sp>
      </p:grpSp>
      <p:sp>
        <p:nvSpPr>
          <p:cNvPr id="33" name="円/楕円 32"/>
          <p:cNvSpPr/>
          <p:nvPr/>
        </p:nvSpPr>
        <p:spPr bwMode="auto">
          <a:xfrm>
            <a:off x="3027563" y="1738141"/>
            <a:ext cx="319206" cy="162018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2540732" y="4761319"/>
            <a:ext cx="310607" cy="179849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3044788" y="2204864"/>
            <a:ext cx="310607" cy="179849"/>
          </a:xfrm>
          <a:prstGeom prst="ellipse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7365268" y="4744937"/>
            <a:ext cx="310607" cy="179849"/>
          </a:xfrm>
          <a:prstGeom prst="ellipse">
            <a:avLst/>
          </a:prstGeom>
          <a:noFill/>
          <a:ln w="31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3027536" y="2051472"/>
            <a:ext cx="319206" cy="162018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8553400" y="1729514"/>
            <a:ext cx="310607" cy="137715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8563526" y="2031145"/>
            <a:ext cx="310607" cy="137715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3454261" y="4761319"/>
            <a:ext cx="310607" cy="179849"/>
          </a:xfrm>
          <a:prstGeom prst="ellipse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4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8484" y="944724"/>
            <a:ext cx="8915400" cy="380902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sz="1800" dirty="0" smtClean="0"/>
              <a:t>Achieving isolation, appropriate admission control and </a:t>
            </a:r>
            <a:r>
              <a:rPr kumimoji="1" lang="en-US" altLang="ja-JP" sz="1800" u="sng" dirty="0" smtClean="0"/>
              <a:t>preemption</a:t>
            </a:r>
            <a:endParaRPr kumimoji="1" lang="ja-JP" altLang="en-US" sz="1800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8570" y="6027675"/>
            <a:ext cx="8970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Intra-VN preemption is also possible without any modification in MPLS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6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                                                              RDM -2                      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70287" y="5265204"/>
            <a:ext cx="20585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(a) without OF admission control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63078" y="5265204"/>
            <a:ext cx="1917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(b) with OF admission control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24708" y="5739063"/>
            <a:ext cx="5487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Fig: Accommodation of multiple VNs and consequent operations in RDM model for Scenario 2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136576" y="1251337"/>
            <a:ext cx="4401877" cy="1169551"/>
            <a:chOff x="4844988" y="692696"/>
            <a:chExt cx="4401877" cy="1169551"/>
          </a:xfrm>
        </p:grpSpPr>
        <p:sp>
          <p:nvSpPr>
            <p:cNvPr id="11" name="正方形/長方形 10"/>
            <p:cNvSpPr/>
            <p:nvPr/>
          </p:nvSpPr>
          <p:spPr>
            <a:xfrm>
              <a:off x="4880749" y="692696"/>
              <a:ext cx="4366116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dirty="0"/>
            </a:p>
            <a:p>
              <a:r>
                <a:rPr lang="en-US" altLang="ja-JP" dirty="0"/>
                <a:t>	</a:t>
              </a:r>
              <a:r>
                <a:rPr lang="en-US" altLang="ja-JP" dirty="0" smtClean="0"/>
                <a:t>                                             </a:t>
              </a:r>
              <a:r>
                <a:rPr lang="en-US" altLang="ja-JP" b="1" dirty="0" smtClean="0"/>
                <a:t>BW</a:t>
              </a:r>
              <a:r>
                <a:rPr lang="en-US" altLang="ja-JP" dirty="0"/>
                <a:t>	</a:t>
              </a:r>
            </a:p>
            <a:p>
              <a:r>
                <a:rPr lang="it-IT" altLang="ja-JP" b="1" dirty="0"/>
                <a:t>Time</a:t>
              </a:r>
              <a:r>
                <a:rPr lang="it-IT" altLang="ja-JP" dirty="0"/>
                <a:t>	</a:t>
              </a:r>
              <a:r>
                <a:rPr lang="it-IT" altLang="ja-JP" b="1" dirty="0"/>
                <a:t>Session</a:t>
              </a:r>
              <a:r>
                <a:rPr lang="it-IT" altLang="ja-JP" dirty="0"/>
                <a:t>	</a:t>
              </a:r>
              <a:r>
                <a:rPr lang="it-IT" altLang="ja-JP" b="1" dirty="0"/>
                <a:t>Scenario 1</a:t>
              </a:r>
              <a:r>
                <a:rPr lang="it-IT" altLang="ja-JP" dirty="0"/>
                <a:t>	</a:t>
              </a:r>
              <a:r>
                <a:rPr lang="it-IT" altLang="ja-JP" b="1" dirty="0"/>
                <a:t>Scenario 2</a:t>
              </a:r>
              <a:r>
                <a:rPr lang="it-IT" altLang="ja-JP" dirty="0"/>
                <a:t>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1</a:t>
              </a:r>
              <a:r>
                <a:rPr lang="en-US" altLang="ja-JP" dirty="0"/>
                <a:t>	VN1-C1	30%	20%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2</a:t>
              </a:r>
              <a:r>
                <a:rPr lang="en-US" altLang="ja-JP" dirty="0"/>
                <a:t>	VN2-C1	40%	60%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3</a:t>
              </a:r>
              <a:r>
                <a:rPr lang="en-US" altLang="ja-JP" dirty="0"/>
                <a:t>	VN1-C0	20%	20%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4</a:t>
              </a:r>
              <a:r>
                <a:rPr lang="en-US" altLang="ja-JP" dirty="0"/>
                <a:t>	VN2-C0	20%	20%	</a:t>
              </a: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4844988" y="836712"/>
              <a:ext cx="3528392" cy="98953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3" name="フリーフォーム 12"/>
            <p:cNvSpPr/>
            <p:nvPr/>
          </p:nvSpPr>
          <p:spPr bwMode="auto">
            <a:xfrm>
              <a:off x="4856672" y="1052736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4" name="フリーフォーム 13"/>
            <p:cNvSpPr/>
            <p:nvPr/>
          </p:nvSpPr>
          <p:spPr bwMode="auto">
            <a:xfrm>
              <a:off x="4844988" y="1196752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5" name="フリーフォーム 14"/>
            <p:cNvSpPr/>
            <p:nvPr/>
          </p:nvSpPr>
          <p:spPr bwMode="auto">
            <a:xfrm>
              <a:off x="4844988" y="134076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6" name="フリーフォーム 15"/>
            <p:cNvSpPr/>
            <p:nvPr/>
          </p:nvSpPr>
          <p:spPr bwMode="auto">
            <a:xfrm>
              <a:off x="4844988" y="152078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7" name="フリーフォーム 16"/>
            <p:cNvSpPr/>
            <p:nvPr/>
          </p:nvSpPr>
          <p:spPr bwMode="auto">
            <a:xfrm>
              <a:off x="4844988" y="165617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8" name="フリーフォーム 17"/>
            <p:cNvSpPr/>
            <p:nvPr/>
          </p:nvSpPr>
          <p:spPr bwMode="auto">
            <a:xfrm>
              <a:off x="5520906" y="1043796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9" name="フリーフォーム 18"/>
            <p:cNvSpPr/>
            <p:nvPr/>
          </p:nvSpPr>
          <p:spPr bwMode="auto">
            <a:xfrm>
              <a:off x="6537176" y="1044110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0" name="フリーフォーム 19"/>
            <p:cNvSpPr/>
            <p:nvPr/>
          </p:nvSpPr>
          <p:spPr bwMode="auto">
            <a:xfrm>
              <a:off x="7581292" y="1052736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</p:grpSp>
      <p:sp>
        <p:nvSpPr>
          <p:cNvPr id="21" name="正方形/長方形 20"/>
          <p:cNvSpPr/>
          <p:nvPr/>
        </p:nvSpPr>
        <p:spPr bwMode="auto">
          <a:xfrm>
            <a:off x="2828764" y="1622014"/>
            <a:ext cx="1044116" cy="745849"/>
          </a:xfrm>
          <a:prstGeom prst="rect">
            <a:avLst/>
          </a:prstGeom>
          <a:solidFill>
            <a:srgbClr val="BFBFB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5709084" y="1238563"/>
            <a:ext cx="4066780" cy="1146321"/>
            <a:chOff x="6213140" y="2210671"/>
            <a:chExt cx="4066780" cy="1146321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6285148" y="2505802"/>
              <a:ext cx="3528392" cy="84408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285148" y="2372107"/>
              <a:ext cx="3994772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sz="800" dirty="0"/>
            </a:p>
            <a:p>
              <a:r>
                <a:rPr lang="en-US" altLang="ja-JP" b="1" dirty="0" smtClean="0">
                  <a:latin typeface="Arial"/>
                </a:rPr>
                <a:t>MPLS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BW per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   Virtual Network  BW per VN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C0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60%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</a:p>
          </p:txBody>
        </p:sp>
        <p:sp>
          <p:nvSpPr>
            <p:cNvPr id="25" name="フリーフォーム 24"/>
            <p:cNvSpPr/>
            <p:nvPr/>
          </p:nvSpPr>
          <p:spPr bwMode="auto">
            <a:xfrm>
              <a:off x="6288657" y="26916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6" name="フリーフォーム 25"/>
            <p:cNvSpPr/>
            <p:nvPr/>
          </p:nvSpPr>
          <p:spPr bwMode="auto">
            <a:xfrm>
              <a:off x="6295274" y="29964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7" name="フリーフォーム 26"/>
            <p:cNvSpPr/>
            <p:nvPr/>
          </p:nvSpPr>
          <p:spPr bwMode="auto">
            <a:xfrm>
              <a:off x="7082287" y="2510287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8" name="フリーフォーム 27"/>
            <p:cNvSpPr/>
            <p:nvPr/>
          </p:nvSpPr>
          <p:spPr bwMode="auto">
            <a:xfrm>
              <a:off x="796871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9" name="フリーフォーム 28"/>
            <p:cNvSpPr/>
            <p:nvPr/>
          </p:nvSpPr>
          <p:spPr bwMode="auto">
            <a:xfrm>
              <a:off x="904883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0" name="フリーフォーム 29"/>
            <p:cNvSpPr/>
            <p:nvPr/>
          </p:nvSpPr>
          <p:spPr bwMode="auto">
            <a:xfrm>
              <a:off x="7979434" y="2855343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1" name="フリーフォーム 30"/>
            <p:cNvSpPr/>
            <p:nvPr/>
          </p:nvSpPr>
          <p:spPr bwMode="auto">
            <a:xfrm>
              <a:off x="7987462" y="3140968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213140" y="2210671"/>
              <a:ext cx="25362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Bandwidth allocation in the MPLS domain</a:t>
              </a:r>
              <a:endParaRPr kumimoji="1" lang="ja-JP" altLang="en-US" dirty="0"/>
            </a:p>
          </p:txBody>
        </p:sp>
      </p:grpSp>
      <p:sp>
        <p:nvSpPr>
          <p:cNvPr id="34" name="円/楕円 33"/>
          <p:cNvSpPr/>
          <p:nvPr/>
        </p:nvSpPr>
        <p:spPr bwMode="auto">
          <a:xfrm>
            <a:off x="2540732" y="4761319"/>
            <a:ext cx="310607" cy="179849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7289991" y="4744937"/>
            <a:ext cx="310607" cy="179849"/>
          </a:xfrm>
          <a:prstGeom prst="ellipse">
            <a:avLst/>
          </a:prstGeom>
          <a:noFill/>
          <a:ln w="31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3454261" y="4761319"/>
            <a:ext cx="310607" cy="179849"/>
          </a:xfrm>
          <a:prstGeom prst="ellipse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4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8484" y="944724"/>
            <a:ext cx="8915400" cy="380902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sz="1800" dirty="0" smtClean="0"/>
              <a:t>Achieving isolation, appropriate admission control and </a:t>
            </a:r>
            <a:r>
              <a:rPr kumimoji="1" lang="en-US" altLang="ja-JP" sz="1800" u="sng" dirty="0" smtClean="0"/>
              <a:t>preemption</a:t>
            </a:r>
            <a:endParaRPr kumimoji="1" lang="ja-JP" altLang="en-US" sz="1800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8570" y="6027675"/>
            <a:ext cx="8970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Intra-VN preemption is also possible without any modification in MPLS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07" y="2457267"/>
            <a:ext cx="39052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901" y="2430847"/>
            <a:ext cx="38385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59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76772"/>
            <a:ext cx="8915400" cy="4525963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dirty="0" smtClean="0"/>
              <a:t>Summary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dirty="0" smtClean="0"/>
              <a:t>Proposed method for accommodating multiple virtual networks in MPLS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dirty="0" smtClean="0"/>
              <a:t>Proposed method doesn’t require any change in the MPLS domain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dirty="0" smtClean="0"/>
              <a:t>Verified the proposal by elementary prototype </a:t>
            </a:r>
            <a:endParaRPr lang="en-US" altLang="ja-JP" dirty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en-US" altLang="ja-JP" dirty="0" smtClean="0"/>
              <a:t>Future Works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dirty="0" err="1" smtClean="0"/>
              <a:t>QoS</a:t>
            </a:r>
            <a:r>
              <a:rPr lang="en-US" altLang="ja-JP" dirty="0" smtClean="0"/>
              <a:t> in the </a:t>
            </a:r>
            <a:r>
              <a:rPr lang="en-US" altLang="ja-JP" dirty="0" err="1" smtClean="0"/>
              <a:t>OpenFlow</a:t>
            </a:r>
            <a:r>
              <a:rPr lang="en-US" altLang="ja-JP" dirty="0" smtClean="0"/>
              <a:t> domain</a:t>
            </a:r>
          </a:p>
          <a:p>
            <a:pPr lvl="1">
              <a:buFont typeface="Wingdings" pitchFamily="2" charset="2"/>
              <a:buChar char="n"/>
            </a:pPr>
            <a:r>
              <a:rPr kumimoji="1" lang="en-US" altLang="ja-JP" dirty="0" smtClean="0"/>
              <a:t>Large scale experiment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dirty="0" smtClean="0"/>
              <a:t>Isolation guarantee at the MPLS core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10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01_corp_brandlogo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203575"/>
            <a:ext cx="367347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929240" y="5013176"/>
            <a:ext cx="228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 smtClean="0"/>
              <a:t>Ashiq</a:t>
            </a:r>
            <a:r>
              <a:rPr kumimoji="1" lang="en-US" altLang="ja-JP" sz="1600" dirty="0" smtClean="0"/>
              <a:t> Khan</a:t>
            </a:r>
          </a:p>
          <a:p>
            <a:pPr algn="ctr"/>
            <a:r>
              <a:rPr kumimoji="1" lang="en-US" altLang="ja-JP" sz="1600" dirty="0" smtClean="0"/>
              <a:t>khan@nttdocomo.co.jp</a:t>
            </a:r>
            <a:endParaRPr kumimoji="1" lang="ja-JP" altLang="en-US" sz="16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コンテンツ プレースホルダ 3"/>
          <p:cNvSpPr>
            <a:spLocks noGrp="1"/>
          </p:cNvSpPr>
          <p:nvPr>
            <p:ph idx="1"/>
          </p:nvPr>
        </p:nvSpPr>
        <p:spPr bwMode="auto">
          <a:xfrm>
            <a:off x="495300" y="1016781"/>
            <a:ext cx="8886825" cy="561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n"/>
            </a:pPr>
            <a:r>
              <a:rPr lang="en-US" altLang="ja-JP" sz="2800" b="0" dirty="0" smtClean="0">
                <a:latin typeface="Calibri" pitchFamily="34" charset="0"/>
              </a:rPr>
              <a:t>Background and Objective</a:t>
            </a:r>
          </a:p>
          <a:p>
            <a:pPr>
              <a:buFont typeface="Wingdings" pitchFamily="2" charset="2"/>
              <a:buChar char="n"/>
            </a:pPr>
            <a:r>
              <a:rPr lang="en-US" altLang="ja-JP" sz="2800" b="0" dirty="0" err="1" smtClean="0">
                <a:latin typeface="Calibri" pitchFamily="34" charset="0"/>
              </a:rPr>
              <a:t>QoS</a:t>
            </a:r>
            <a:r>
              <a:rPr lang="en-US" altLang="ja-JP" sz="2800" b="0" dirty="0" smtClean="0">
                <a:latin typeface="Calibri" pitchFamily="34" charset="0"/>
              </a:rPr>
              <a:t> in MPLS: an overview</a:t>
            </a:r>
          </a:p>
          <a:p>
            <a:pPr>
              <a:buFont typeface="Wingdings" pitchFamily="2" charset="2"/>
              <a:buChar char="n"/>
            </a:pPr>
            <a:r>
              <a:rPr lang="en-US" altLang="ja-JP" sz="2800" b="0" dirty="0" smtClean="0">
                <a:latin typeface="Calibri" pitchFamily="34" charset="0"/>
              </a:rPr>
              <a:t>Proposal</a:t>
            </a:r>
          </a:p>
          <a:p>
            <a:pPr>
              <a:buFont typeface="Wingdings" pitchFamily="2" charset="2"/>
              <a:buChar char="n"/>
            </a:pPr>
            <a:r>
              <a:rPr lang="en-US" altLang="ja-JP" sz="2800" b="0" dirty="0" smtClean="0">
                <a:latin typeface="Calibri" pitchFamily="34" charset="0"/>
              </a:rPr>
              <a:t>Evaluation: prototype</a:t>
            </a:r>
          </a:p>
          <a:p>
            <a:pPr>
              <a:buFont typeface="Wingdings" pitchFamily="2" charset="2"/>
              <a:buChar char="n"/>
            </a:pPr>
            <a:r>
              <a:rPr lang="en-US" altLang="ja-JP" sz="2800" b="0" dirty="0" smtClean="0">
                <a:latin typeface="Calibri" pitchFamily="34" charset="0"/>
              </a:rPr>
              <a:t>Conclusions</a:t>
            </a:r>
          </a:p>
          <a:p>
            <a:pPr>
              <a:buFont typeface="Wingdings" pitchFamily="2" charset="2"/>
              <a:buChar char="n"/>
            </a:pPr>
            <a:endParaRPr lang="en-US" altLang="ja-JP" sz="2800" b="0" dirty="0" smtClean="0">
              <a:latin typeface="Calibri" pitchFamily="34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77800" y="188913"/>
            <a:ext cx="8915400" cy="4492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Contents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雲 6"/>
          <p:cNvSpPr/>
          <p:nvPr/>
        </p:nvSpPr>
        <p:spPr bwMode="auto">
          <a:xfrm>
            <a:off x="2936776" y="3248980"/>
            <a:ext cx="3708412" cy="1908212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480" y="908720"/>
            <a:ext cx="9829092" cy="4525963"/>
          </a:xfrm>
        </p:spPr>
        <p:txBody>
          <a:bodyPr/>
          <a:lstStyle/>
          <a:p>
            <a:pPr>
              <a:buFont typeface="Wingdings" pitchFamily="2" charset="2"/>
              <a:buChar char="p"/>
            </a:pPr>
            <a:r>
              <a:rPr lang="en-US" altLang="ja-JP" dirty="0" err="1" smtClean="0"/>
              <a:t>OpenFlow</a:t>
            </a:r>
            <a:r>
              <a:rPr lang="en-US" altLang="ja-JP" dirty="0" smtClean="0"/>
              <a:t> virtualizes/slices transport networks easily</a:t>
            </a:r>
          </a:p>
          <a:p>
            <a:pPr lvl="1">
              <a:buFont typeface="Wingdings" pitchFamily="2" charset="2"/>
              <a:buChar char="p"/>
            </a:pPr>
            <a:r>
              <a:rPr kumimoji="1" lang="en-US" altLang="ja-JP" dirty="0" smtClean="0"/>
              <a:t>Lacks scalability,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support</a:t>
            </a:r>
          </a:p>
          <a:p>
            <a:pPr>
              <a:buFont typeface="Wingdings" pitchFamily="2" charset="2"/>
              <a:buChar char="p"/>
            </a:pPr>
            <a:r>
              <a:rPr lang="en-US" altLang="ja-JP" dirty="0" smtClean="0"/>
              <a:t>MPLS is scalable, has carrier-grade </a:t>
            </a:r>
            <a:r>
              <a:rPr lang="en-US" altLang="ja-JP" dirty="0" err="1" smtClean="0"/>
              <a:t>QoS</a:t>
            </a:r>
            <a:r>
              <a:rPr lang="en-US" altLang="ja-JP" dirty="0" smtClean="0"/>
              <a:t> support</a:t>
            </a:r>
          </a:p>
          <a:p>
            <a:pPr lvl="1">
              <a:buFont typeface="Wingdings" pitchFamily="2" charset="2"/>
              <a:buChar char="p"/>
            </a:pPr>
            <a:r>
              <a:rPr kumimoji="1" lang="en-US" altLang="ja-JP" dirty="0" smtClean="0"/>
              <a:t>Lacks virtualization capability when it comes to </a:t>
            </a:r>
            <a:r>
              <a:rPr kumimoji="1" lang="en-US" altLang="ja-JP" dirty="0" err="1" smtClean="0"/>
              <a:t>QoS</a:t>
            </a:r>
            <a:endParaRPr kumimoji="1" lang="ja-JP" altLang="en-US" dirty="0"/>
          </a:p>
        </p:txBody>
      </p:sp>
      <p:sp>
        <p:nvSpPr>
          <p:cNvPr id="4" name="雲 3"/>
          <p:cNvSpPr/>
          <p:nvPr/>
        </p:nvSpPr>
        <p:spPr bwMode="auto">
          <a:xfrm>
            <a:off x="1568624" y="3558528"/>
            <a:ext cx="1656184" cy="1008112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" name="雲 4"/>
          <p:cNvSpPr/>
          <p:nvPr/>
        </p:nvSpPr>
        <p:spPr bwMode="auto">
          <a:xfrm>
            <a:off x="6321152" y="3537012"/>
            <a:ext cx="1656184" cy="1008112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" name="雲 5"/>
          <p:cNvSpPr/>
          <p:nvPr/>
        </p:nvSpPr>
        <p:spPr bwMode="auto">
          <a:xfrm>
            <a:off x="3908884" y="2672916"/>
            <a:ext cx="1476164" cy="75608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04628" y="4160113"/>
            <a:ext cx="137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Cloud/Datacenter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6896" y="2708920"/>
            <a:ext cx="137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Cloud/Datacenter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01172" y="4160113"/>
            <a:ext cx="137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Cloud/Datacenter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2520" y="5877272"/>
            <a:ext cx="8678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How to accommodate multiple virtual networks with </a:t>
            </a:r>
            <a:r>
              <a:rPr lang="en-US" altLang="ja-JP" sz="2400" dirty="0" err="1" smtClean="0">
                <a:latin typeface="Calibri" pitchFamily="34" charset="0"/>
                <a:cs typeface="Calibri" pitchFamily="34" charset="0"/>
              </a:rPr>
              <a:t>QoS</a:t>
            </a:r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 guarantee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44888" y="4304129"/>
            <a:ext cx="1797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MPLS transport domain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45189" y="3861048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OpenFlow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53200" y="3872081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OpenFlow</a:t>
            </a:r>
            <a:endParaRPr kumimoji="1" lang="ja-JP" altLang="en-US" sz="1200" dirty="0"/>
          </a:p>
        </p:txBody>
      </p:sp>
      <p:pic>
        <p:nvPicPr>
          <p:cNvPr id="19" name="Picture 2" descr="https://encrypted-tbn0.gstatic.com/images?q=tbn:ANd9GcQk9EyCX6v3zZnfUY43Q_h8R7486UzUPyGIKSOaJsYnXCnxDO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932" y="3845823"/>
            <a:ext cx="279588" cy="26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https://encrypted-tbn0.gstatic.com/images?q=tbn:ANd9GcQk9EyCX6v3zZnfUY43Q_h8R7486UzUPyGIKSOaJsYnXCnxDO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806" y="2934729"/>
            <a:ext cx="289178" cy="27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4213441" y="3101234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OpenFlow</a:t>
            </a:r>
            <a:endParaRPr kumimoji="1" lang="ja-JP" altLang="en-US" sz="1200" dirty="0"/>
          </a:p>
        </p:txBody>
      </p:sp>
      <p:pic>
        <p:nvPicPr>
          <p:cNvPr id="21" name="Picture 2" descr="https://encrypted-tbn0.gstatic.com/images?q=tbn:ANd9GcQk9EyCX6v3zZnfUY43Q_h8R7486UzUPyGIKSOaJsYnXCnxDO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99" y="3901944"/>
            <a:ext cx="289178" cy="27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フリーフォーム 21"/>
          <p:cNvSpPr/>
          <p:nvPr/>
        </p:nvSpPr>
        <p:spPr bwMode="auto">
          <a:xfrm>
            <a:off x="3187995" y="3921019"/>
            <a:ext cx="3141233" cy="225962"/>
          </a:xfrm>
          <a:custGeom>
            <a:avLst/>
            <a:gdLst>
              <a:gd name="connsiteX0" fmla="*/ 0 w 3141233"/>
              <a:gd name="connsiteY0" fmla="*/ 225962 h 225962"/>
              <a:gd name="connsiteX1" fmla="*/ 1065007 w 3141233"/>
              <a:gd name="connsiteY1" fmla="*/ 51 h 225962"/>
              <a:gd name="connsiteX2" fmla="*/ 2355924 w 3141233"/>
              <a:gd name="connsiteY2" fmla="*/ 204446 h 225962"/>
              <a:gd name="connsiteX3" fmla="*/ 3141233 w 3141233"/>
              <a:gd name="connsiteY3" fmla="*/ 129143 h 2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1233" h="225962">
                <a:moveTo>
                  <a:pt x="0" y="225962"/>
                </a:moveTo>
                <a:cubicBezTo>
                  <a:pt x="336176" y="114799"/>
                  <a:pt x="672353" y="3637"/>
                  <a:pt x="1065007" y="51"/>
                </a:cubicBezTo>
                <a:cubicBezTo>
                  <a:pt x="1457661" y="-3535"/>
                  <a:pt x="2009886" y="182931"/>
                  <a:pt x="2355924" y="204446"/>
                </a:cubicBezTo>
                <a:cubicBezTo>
                  <a:pt x="2701962" y="225961"/>
                  <a:pt x="2921597" y="177552"/>
                  <a:pt x="3141233" y="129143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3" name="フリーフォーム 22"/>
          <p:cNvSpPr/>
          <p:nvPr/>
        </p:nvSpPr>
        <p:spPr bwMode="auto">
          <a:xfrm>
            <a:off x="3192534" y="3842830"/>
            <a:ext cx="3141233" cy="225962"/>
          </a:xfrm>
          <a:custGeom>
            <a:avLst/>
            <a:gdLst>
              <a:gd name="connsiteX0" fmla="*/ 0 w 3141233"/>
              <a:gd name="connsiteY0" fmla="*/ 225962 h 225962"/>
              <a:gd name="connsiteX1" fmla="*/ 1065007 w 3141233"/>
              <a:gd name="connsiteY1" fmla="*/ 51 h 225962"/>
              <a:gd name="connsiteX2" fmla="*/ 2355924 w 3141233"/>
              <a:gd name="connsiteY2" fmla="*/ 204446 h 225962"/>
              <a:gd name="connsiteX3" fmla="*/ 3141233 w 3141233"/>
              <a:gd name="connsiteY3" fmla="*/ 129143 h 2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1233" h="225962">
                <a:moveTo>
                  <a:pt x="0" y="225962"/>
                </a:moveTo>
                <a:cubicBezTo>
                  <a:pt x="336176" y="114799"/>
                  <a:pt x="672353" y="3637"/>
                  <a:pt x="1065007" y="51"/>
                </a:cubicBezTo>
                <a:cubicBezTo>
                  <a:pt x="1457661" y="-3535"/>
                  <a:pt x="2009886" y="182931"/>
                  <a:pt x="2355924" y="204446"/>
                </a:cubicBezTo>
                <a:cubicBezTo>
                  <a:pt x="2701962" y="225961"/>
                  <a:pt x="2921597" y="177552"/>
                  <a:pt x="3141233" y="129143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20552" y="5235587"/>
            <a:ext cx="8087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Impractical to replace all MPLS switches in one day…. but then, 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2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Objective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520788"/>
            <a:ext cx="8915400" cy="380902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dirty="0" smtClean="0"/>
              <a:t>MPLS can isolate multiple </a:t>
            </a:r>
            <a:r>
              <a:rPr kumimoji="1" lang="en-US" altLang="ja-JP" dirty="0" err="1" smtClean="0"/>
              <a:t>QoS</a:t>
            </a:r>
            <a:r>
              <a:rPr kumimoji="1" lang="en-US" altLang="ja-JP" dirty="0" smtClean="0"/>
              <a:t> classes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dirty="0"/>
              <a:t>b</a:t>
            </a:r>
            <a:r>
              <a:rPr lang="en-US" altLang="ja-JP" dirty="0" smtClean="0"/>
              <a:t>ut, multiple VNs mean isolating now within a </a:t>
            </a:r>
            <a:r>
              <a:rPr lang="en-US" altLang="ja-JP" dirty="0" err="1" smtClean="0"/>
              <a:t>QoS</a:t>
            </a:r>
            <a:r>
              <a:rPr lang="en-US" altLang="ja-JP" dirty="0" smtClean="0"/>
              <a:t> class </a:t>
            </a:r>
            <a:endParaRPr kumimoji="1" lang="ja-JP" altLang="en-US" dirty="0"/>
          </a:p>
        </p:txBody>
      </p:sp>
      <p:sp>
        <p:nvSpPr>
          <p:cNvPr id="5" name="Can 3"/>
          <p:cNvSpPr/>
          <p:nvPr/>
        </p:nvSpPr>
        <p:spPr bwMode="auto">
          <a:xfrm rot="16200000">
            <a:off x="4273980" y="3126945"/>
            <a:ext cx="625424" cy="2165694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Can 4"/>
          <p:cNvSpPr/>
          <p:nvPr/>
        </p:nvSpPr>
        <p:spPr bwMode="auto">
          <a:xfrm rot="16200000">
            <a:off x="4016052" y="2225386"/>
            <a:ext cx="1105479" cy="2237907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4070894" y="4003531"/>
            <a:ext cx="1600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Voice (QoS-0)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4043903" y="3171580"/>
            <a:ext cx="163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Video (QoS-1)</a:t>
            </a:r>
          </a:p>
        </p:txBody>
      </p:sp>
      <p:sp>
        <p:nvSpPr>
          <p:cNvPr id="9" name="Freeform 7"/>
          <p:cNvSpPr/>
          <p:nvPr/>
        </p:nvSpPr>
        <p:spPr bwMode="auto">
          <a:xfrm>
            <a:off x="3550998" y="4111341"/>
            <a:ext cx="2142367" cy="0"/>
          </a:xfrm>
          <a:custGeom>
            <a:avLst/>
            <a:gdLst>
              <a:gd name="connsiteX0" fmla="*/ 0 w 2856489"/>
              <a:gd name="connsiteY0" fmla="*/ 0 h 0"/>
              <a:gd name="connsiteX1" fmla="*/ 2856489 w 28564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6489">
                <a:moveTo>
                  <a:pt x="0" y="0"/>
                </a:moveTo>
                <a:lnTo>
                  <a:pt x="2856489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8"/>
          <p:cNvSpPr/>
          <p:nvPr/>
        </p:nvSpPr>
        <p:spPr bwMode="auto">
          <a:xfrm>
            <a:off x="3545711" y="3225007"/>
            <a:ext cx="2142367" cy="0"/>
          </a:xfrm>
          <a:custGeom>
            <a:avLst/>
            <a:gdLst>
              <a:gd name="connsiteX0" fmla="*/ 0 w 2856489"/>
              <a:gd name="connsiteY0" fmla="*/ 0 h 0"/>
              <a:gd name="connsiteX1" fmla="*/ 2856489 w 28564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6489">
                <a:moveTo>
                  <a:pt x="0" y="0"/>
                </a:moveTo>
                <a:lnTo>
                  <a:pt x="2856489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642" y="4604137"/>
            <a:ext cx="48220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071" y="4544370"/>
            <a:ext cx="48220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1"/>
          <p:cNvSpPr txBox="1"/>
          <p:nvPr/>
        </p:nvSpPr>
        <p:spPr>
          <a:xfrm>
            <a:off x="3760022" y="415317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4G</a:t>
            </a:r>
          </a:p>
        </p:txBody>
      </p:sp>
      <p:sp>
        <p:nvSpPr>
          <p:cNvPr id="14" name="TextBox 12"/>
          <p:cNvSpPr txBox="1"/>
          <p:nvPr/>
        </p:nvSpPr>
        <p:spPr>
          <a:xfrm>
            <a:off x="3761018" y="3321017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4G</a:t>
            </a:r>
          </a:p>
        </p:txBody>
      </p:sp>
      <p:sp>
        <p:nvSpPr>
          <p:cNvPr id="15" name="TextBox 13"/>
          <p:cNvSpPr txBox="1"/>
          <p:nvPr/>
        </p:nvSpPr>
        <p:spPr>
          <a:xfrm>
            <a:off x="3753938" y="3815782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5</a:t>
            </a:r>
            <a:r>
              <a:rPr lang="en-US" sz="1200" dirty="0" smtClean="0">
                <a:latin typeface="Calibri" pitchFamily="34" charset="0"/>
              </a:rPr>
              <a:t>G</a:t>
            </a:r>
          </a:p>
        </p:txBody>
      </p:sp>
      <p:sp>
        <p:nvSpPr>
          <p:cNvPr id="16" name="TextBox 14"/>
          <p:cNvSpPr txBox="1"/>
          <p:nvPr/>
        </p:nvSpPr>
        <p:spPr>
          <a:xfrm>
            <a:off x="3773156" y="2855674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5</a:t>
            </a:r>
            <a:r>
              <a:rPr lang="en-US" sz="1200" dirty="0" smtClean="0">
                <a:latin typeface="Calibri" pitchFamily="34" charset="0"/>
              </a:rPr>
              <a:t>G</a:t>
            </a:r>
          </a:p>
        </p:txBody>
      </p:sp>
      <p:sp>
        <p:nvSpPr>
          <p:cNvPr id="17" name="Can 15"/>
          <p:cNvSpPr/>
          <p:nvPr/>
        </p:nvSpPr>
        <p:spPr bwMode="auto">
          <a:xfrm rot="16200000">
            <a:off x="3586641" y="2479712"/>
            <a:ext cx="1994649" cy="2376265"/>
          </a:xfrm>
          <a:prstGeom prst="can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3004615" y="5054987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MPLS switch</a:t>
            </a:r>
            <a:endParaRPr lang="en-US" sz="1000" dirty="0"/>
          </a:p>
        </p:txBody>
      </p:sp>
      <p:sp>
        <p:nvSpPr>
          <p:cNvPr id="19" name="TextBox 17"/>
          <p:cNvSpPr txBox="1"/>
          <p:nvPr/>
        </p:nvSpPr>
        <p:spPr>
          <a:xfrm>
            <a:off x="5556071" y="4953200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MPLS switch</a:t>
            </a:r>
            <a:endParaRPr lang="en-US" sz="1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75638" y="980728"/>
            <a:ext cx="727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Calibri" pitchFamily="34" charset="0"/>
                <a:cs typeface="Calibri" pitchFamily="34" charset="0"/>
              </a:rPr>
              <a:t>Accommodate multiple virtual networks in MPLS </a:t>
            </a:r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domain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8923" y="5667635"/>
            <a:ext cx="8302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How can we realize this without changing MPLS implementations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7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owchart: Magnetic Disk 3"/>
          <p:cNvSpPr/>
          <p:nvPr/>
        </p:nvSpPr>
        <p:spPr>
          <a:xfrm rot="16200000">
            <a:off x="6835466" y="3011827"/>
            <a:ext cx="1395984" cy="1103780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MPLS </a:t>
            </a:r>
            <a:r>
              <a:rPr lang="en-US" altLang="ja-JP" dirty="0" err="1" smtClean="0"/>
              <a:t>QoS</a:t>
            </a:r>
            <a:r>
              <a:rPr lang="en-US" altLang="ja-JP" dirty="0" smtClean="0"/>
              <a:t> support                                      overview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6496" y="1603337"/>
            <a:ext cx="8915400" cy="4525963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sz="1800" dirty="0" smtClean="0">
                <a:latin typeface="Calibri" pitchFamily="34" charset="0"/>
                <a:cs typeface="Calibri" pitchFamily="34" charset="0"/>
              </a:rPr>
              <a:t>Maximum Allocation Model (MAM)</a:t>
            </a:r>
            <a:endParaRPr kumimoji="1" lang="ja-JP" alt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lowchart: Magnetic Disk 3"/>
          <p:cNvSpPr/>
          <p:nvPr/>
        </p:nvSpPr>
        <p:spPr>
          <a:xfrm rot="16200000">
            <a:off x="1722900" y="2855022"/>
            <a:ext cx="1395984" cy="1103780"/>
          </a:xfrm>
          <a:prstGeom prst="flowChartMagneticDisk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4"/>
          <p:cNvSpPr/>
          <p:nvPr/>
        </p:nvSpPr>
        <p:spPr>
          <a:xfrm rot="16200000">
            <a:off x="1593826" y="2903084"/>
            <a:ext cx="701383" cy="313051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 rot="16200000">
            <a:off x="1731327" y="3474086"/>
            <a:ext cx="432049" cy="307383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 rot="16200000">
            <a:off x="1820612" y="3814400"/>
            <a:ext cx="257883" cy="323124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16331" y="3826322"/>
            <a:ext cx="3204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1816331" y="3036336"/>
            <a:ext cx="2904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C2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0652" y="3528966"/>
            <a:ext cx="2904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C1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84415" y="3133428"/>
            <a:ext cx="830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</a:t>
            </a:r>
          </a:p>
          <a:p>
            <a:r>
              <a:rPr lang="en-US" dirty="0" err="1" smtClean="0"/>
              <a:t>Reservable</a:t>
            </a:r>
            <a:endParaRPr lang="en-US" dirty="0" smtClean="0"/>
          </a:p>
          <a:p>
            <a:r>
              <a:rPr lang="en-US" dirty="0" smtClean="0"/>
              <a:t>Bandwidth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468723" y="2697530"/>
            <a:ext cx="45719" cy="427611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V="1">
            <a:off x="2495013" y="3705642"/>
            <a:ext cx="45719" cy="379875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24"/>
          <p:cNvSpPr txBox="1"/>
          <p:nvPr/>
        </p:nvSpPr>
        <p:spPr>
          <a:xfrm>
            <a:off x="1954933" y="4309355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a. MAM</a:t>
            </a:r>
          </a:p>
        </p:txBody>
      </p:sp>
      <p:sp>
        <p:nvSpPr>
          <p:cNvPr id="16" name="TextBox 21"/>
          <p:cNvSpPr txBox="1"/>
          <p:nvPr/>
        </p:nvSpPr>
        <p:spPr>
          <a:xfrm>
            <a:off x="7326679" y="3281499"/>
            <a:ext cx="830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</a:t>
            </a:r>
          </a:p>
          <a:p>
            <a:r>
              <a:rPr lang="en-US" dirty="0" err="1" smtClean="0"/>
              <a:t>Reservable</a:t>
            </a:r>
            <a:endParaRPr lang="en-US" dirty="0" smtClean="0"/>
          </a:p>
          <a:p>
            <a:r>
              <a:rPr lang="en-US" dirty="0" smtClean="0"/>
              <a:t>Bandwidth</a:t>
            </a:r>
            <a:endParaRPr lang="en-US" dirty="0"/>
          </a:p>
        </p:txBody>
      </p:sp>
      <p:sp>
        <p:nvSpPr>
          <p:cNvPr id="20" name="TextBox 25"/>
          <p:cNvSpPr txBox="1"/>
          <p:nvPr/>
        </p:nvSpPr>
        <p:spPr>
          <a:xfrm>
            <a:off x="7066183" y="4345359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  <a:r>
              <a:rPr lang="en-US" sz="1400" dirty="0" smtClean="0"/>
              <a:t>. RDM</a:t>
            </a:r>
          </a:p>
        </p:txBody>
      </p:sp>
      <p:sp>
        <p:nvSpPr>
          <p:cNvPr id="21" name="Flowchart: Magnetic Disk 15"/>
          <p:cNvSpPr/>
          <p:nvPr/>
        </p:nvSpPr>
        <p:spPr>
          <a:xfrm rot="16200000">
            <a:off x="6393874" y="3437084"/>
            <a:ext cx="1381490" cy="273273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19"/>
          <p:cNvSpPr txBox="1"/>
          <p:nvPr/>
        </p:nvSpPr>
        <p:spPr>
          <a:xfrm>
            <a:off x="6986476" y="3179287"/>
            <a:ext cx="290464" cy="707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C2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23" name="Flowchart: Magnetic Disk 16"/>
          <p:cNvSpPr/>
          <p:nvPr/>
        </p:nvSpPr>
        <p:spPr>
          <a:xfrm rot="16200000">
            <a:off x="6421189" y="3671800"/>
            <a:ext cx="969308" cy="216023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0"/>
          <p:cNvSpPr txBox="1"/>
          <p:nvPr/>
        </p:nvSpPr>
        <p:spPr>
          <a:xfrm>
            <a:off x="6802750" y="3500936"/>
            <a:ext cx="290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25" name="Flowchart: Magnetic Disk 17"/>
          <p:cNvSpPr/>
          <p:nvPr/>
        </p:nvSpPr>
        <p:spPr>
          <a:xfrm rot="16200000">
            <a:off x="6526435" y="3955566"/>
            <a:ext cx="404969" cy="209830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18"/>
          <p:cNvSpPr txBox="1"/>
          <p:nvPr/>
        </p:nvSpPr>
        <p:spPr>
          <a:xfrm>
            <a:off x="6606752" y="3971084"/>
            <a:ext cx="2904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5349044" y="1596349"/>
            <a:ext cx="8915400" cy="4525963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Monotype Sorts"/>
              <a:buChar char="n"/>
              <a:defRPr kumimoji="1"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Monotype Sorts"/>
              <a:buChar char="u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952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/>
              <a:buChar char="l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333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16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1714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1717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n"/>
            </a:pPr>
            <a:r>
              <a:rPr lang="en-US" altLang="ja-JP" sz="1800" kern="0" dirty="0" smtClean="0">
                <a:latin typeface="Calibri" pitchFamily="34" charset="0"/>
                <a:cs typeface="Calibri" pitchFamily="34" charset="0"/>
              </a:rPr>
              <a:t>Russian doll Model (RDM)</a:t>
            </a:r>
            <a:endParaRPr lang="ja-JP" altLang="en-US" sz="1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92660" y="987679"/>
            <a:ext cx="6131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MPLS defines two bandwidth constraint models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  <a:p>
            <a:endParaRPr kumimoji="1"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2132856"/>
            <a:ext cx="3307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latin typeface="Calibri" pitchFamily="34" charset="0"/>
                <a:cs typeface="Calibri" pitchFamily="34" charset="0"/>
              </a:rPr>
              <a:t>Strict BW isolation among classes</a:t>
            </a:r>
            <a:endParaRPr lang="ja-JP" altLang="en-US" sz="1800" dirty="0">
              <a:latin typeface="Calibri" pitchFamily="34" charset="0"/>
              <a:cs typeface="Calibri" pitchFamily="34" charset="0"/>
            </a:endParaRPr>
          </a:p>
          <a:p>
            <a:endParaRPr kumimoji="1" lang="ja-JP" alt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36576" y="4978913"/>
            <a:ext cx="2364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latin typeface="Calibri" pitchFamily="34" charset="0"/>
                <a:cs typeface="Calibri" pitchFamily="34" charset="0"/>
              </a:rPr>
              <a:t>Unused BW are wasted</a:t>
            </a:r>
            <a:endParaRPr lang="ja-JP" altLang="en-US" sz="1800" dirty="0">
              <a:latin typeface="Calibri" pitchFamily="34" charset="0"/>
              <a:cs typeface="Calibri" pitchFamily="34" charset="0"/>
            </a:endParaRPr>
          </a:p>
          <a:p>
            <a:endParaRPr kumimoji="1" lang="ja-JP" alt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26104" y="2170601"/>
            <a:ext cx="3326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latin typeface="Calibri" pitchFamily="34" charset="0"/>
                <a:cs typeface="Calibri" pitchFamily="34" charset="0"/>
              </a:rPr>
              <a:t>Aggregated BW to a set of classes</a:t>
            </a:r>
            <a:endParaRPr lang="ja-JP" altLang="en-US" sz="1800" dirty="0">
              <a:latin typeface="Calibri" pitchFamily="34" charset="0"/>
              <a:cs typeface="Calibri" pitchFamily="34" charset="0"/>
            </a:endParaRPr>
          </a:p>
          <a:p>
            <a:endParaRPr kumimoji="1" lang="ja-JP" alt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41032" y="4977172"/>
            <a:ext cx="429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latin typeface="Calibri" pitchFamily="34" charset="0"/>
                <a:cs typeface="Calibri" pitchFamily="34" charset="0"/>
              </a:rPr>
              <a:t>Complex management and preemption task</a:t>
            </a:r>
            <a:endParaRPr lang="ja-JP" alt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532" y="5739643"/>
            <a:ext cx="8544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Both classes need to be addressed for multiple VN accommodation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Freeform 12"/>
          <p:cNvSpPr/>
          <p:nvPr/>
        </p:nvSpPr>
        <p:spPr>
          <a:xfrm>
            <a:off x="7617295" y="2876056"/>
            <a:ext cx="45719" cy="427611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3"/>
          <p:cNvSpPr/>
          <p:nvPr/>
        </p:nvSpPr>
        <p:spPr>
          <a:xfrm flipV="1">
            <a:off x="7643585" y="3884168"/>
            <a:ext cx="45719" cy="379875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フリーフォーム 38"/>
          <p:cNvSpPr/>
          <p:nvPr/>
        </p:nvSpPr>
        <p:spPr bwMode="auto">
          <a:xfrm>
            <a:off x="6032714" y="4221088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フリーフォーム 39"/>
          <p:cNvSpPr/>
          <p:nvPr/>
        </p:nvSpPr>
        <p:spPr bwMode="auto">
          <a:xfrm>
            <a:off x="6033120" y="4149080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フリーフォーム 40"/>
          <p:cNvSpPr/>
          <p:nvPr/>
        </p:nvSpPr>
        <p:spPr bwMode="auto">
          <a:xfrm>
            <a:off x="6033120" y="4077072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2" name="フリーフォーム 41"/>
          <p:cNvSpPr/>
          <p:nvPr/>
        </p:nvSpPr>
        <p:spPr bwMode="auto">
          <a:xfrm>
            <a:off x="6033120" y="4005064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フリーフォーム 42"/>
          <p:cNvSpPr/>
          <p:nvPr/>
        </p:nvSpPr>
        <p:spPr bwMode="auto">
          <a:xfrm>
            <a:off x="6033120" y="3915804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4" name="フリーフォーム 43"/>
          <p:cNvSpPr/>
          <p:nvPr/>
        </p:nvSpPr>
        <p:spPr bwMode="auto">
          <a:xfrm>
            <a:off x="6033526" y="3843796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フリーフォーム 44"/>
          <p:cNvSpPr/>
          <p:nvPr/>
        </p:nvSpPr>
        <p:spPr bwMode="auto">
          <a:xfrm>
            <a:off x="6033526" y="3771788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フリーフォーム 45"/>
          <p:cNvSpPr/>
          <p:nvPr/>
        </p:nvSpPr>
        <p:spPr bwMode="auto">
          <a:xfrm>
            <a:off x="6033526" y="3699780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フリーフォーム 46"/>
          <p:cNvSpPr/>
          <p:nvPr/>
        </p:nvSpPr>
        <p:spPr bwMode="auto">
          <a:xfrm>
            <a:off x="5241032" y="4149080"/>
            <a:ext cx="586596" cy="0"/>
          </a:xfrm>
          <a:custGeom>
            <a:avLst/>
            <a:gdLst>
              <a:gd name="connsiteX0" fmla="*/ 0 w 586596"/>
              <a:gd name="connsiteY0" fmla="*/ 0 h 0"/>
              <a:gd name="connsiteX1" fmla="*/ 586596 w 5865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596">
                <a:moveTo>
                  <a:pt x="0" y="0"/>
                </a:moveTo>
                <a:lnTo>
                  <a:pt x="586596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12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496" y="274638"/>
            <a:ext cx="8994204" cy="1143000"/>
          </a:xfrm>
        </p:spPr>
        <p:txBody>
          <a:bodyPr/>
          <a:lstStyle/>
          <a:p>
            <a:r>
              <a:rPr lang="en-US" altLang="ja-JP" dirty="0" smtClean="0"/>
              <a:t>Creating multiple virtual networks ….          principle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4525963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ja-JP" dirty="0" smtClean="0"/>
              <a:t>Without any special support from MPLS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n"/>
            </a:pPr>
            <a:r>
              <a:rPr lang="en-US" altLang="ja-JP" dirty="0" smtClean="0"/>
              <a:t>Transparent to MPLS</a:t>
            </a:r>
            <a:endParaRPr kumimoji="1" lang="ja-JP" altLang="en-US" dirty="0"/>
          </a:p>
        </p:txBody>
      </p:sp>
      <p:sp>
        <p:nvSpPr>
          <p:cNvPr id="5" name="Flowchart: Magnetic Disk 17"/>
          <p:cNvSpPr/>
          <p:nvPr/>
        </p:nvSpPr>
        <p:spPr>
          <a:xfrm rot="16200000">
            <a:off x="7711769" y="4347387"/>
            <a:ext cx="456911" cy="324431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8"/>
          <p:cNvSpPr txBox="1"/>
          <p:nvPr/>
        </p:nvSpPr>
        <p:spPr>
          <a:xfrm>
            <a:off x="7827742" y="4423544"/>
            <a:ext cx="581642" cy="373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7" name="Flowchart: Magnetic Disk 16"/>
          <p:cNvSpPr/>
          <p:nvPr/>
        </p:nvSpPr>
        <p:spPr>
          <a:xfrm rot="16200000">
            <a:off x="7184127" y="4046504"/>
            <a:ext cx="964169" cy="432576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0"/>
          <p:cNvSpPr txBox="1"/>
          <p:nvPr/>
        </p:nvSpPr>
        <p:spPr>
          <a:xfrm>
            <a:off x="7425466" y="4068573"/>
            <a:ext cx="581642" cy="800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9" name="Flowchart: Magnetic Disk 15"/>
          <p:cNvSpPr/>
          <p:nvPr/>
        </p:nvSpPr>
        <p:spPr>
          <a:xfrm rot="16200000">
            <a:off x="6380313" y="3588569"/>
            <a:ext cx="1922930" cy="432576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3"/>
          <p:cNvSpPr/>
          <p:nvPr/>
        </p:nvSpPr>
        <p:spPr>
          <a:xfrm rot="16200000">
            <a:off x="1984107" y="3212138"/>
            <a:ext cx="1997939" cy="1135520"/>
          </a:xfrm>
          <a:prstGeom prst="flowChartMagneticDisk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4"/>
          <p:cNvSpPr/>
          <p:nvPr/>
        </p:nvSpPr>
        <p:spPr>
          <a:xfrm rot="16200000">
            <a:off x="2094773" y="2956507"/>
            <a:ext cx="749229" cy="432576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6"/>
          <p:cNvSpPr/>
          <p:nvPr/>
        </p:nvSpPr>
        <p:spPr>
          <a:xfrm rot="16200000">
            <a:off x="2106123" y="3723212"/>
            <a:ext cx="749229" cy="432576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Magnetic Disk 7"/>
          <p:cNvSpPr/>
          <p:nvPr/>
        </p:nvSpPr>
        <p:spPr>
          <a:xfrm rot="16200000">
            <a:off x="2223532" y="4347799"/>
            <a:ext cx="451994" cy="392858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8"/>
          <p:cNvSpPr txBox="1"/>
          <p:nvPr/>
        </p:nvSpPr>
        <p:spPr>
          <a:xfrm>
            <a:off x="2343460" y="4473116"/>
            <a:ext cx="581642" cy="373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15" name="TextBox 9"/>
          <p:cNvSpPr txBox="1"/>
          <p:nvPr/>
        </p:nvSpPr>
        <p:spPr>
          <a:xfrm>
            <a:off x="2355135" y="3099571"/>
            <a:ext cx="581642" cy="373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C2</a:t>
            </a:r>
            <a:endParaRPr lang="en-US" sz="800" dirty="0"/>
          </a:p>
        </p:txBody>
      </p:sp>
      <p:sp>
        <p:nvSpPr>
          <p:cNvPr id="16" name="TextBox 10"/>
          <p:cNvSpPr txBox="1"/>
          <p:nvPr/>
        </p:nvSpPr>
        <p:spPr>
          <a:xfrm>
            <a:off x="2355135" y="3891659"/>
            <a:ext cx="581642" cy="373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C1</a:t>
            </a:r>
            <a:endParaRPr lang="en-US" sz="800" dirty="0"/>
          </a:p>
        </p:txBody>
      </p:sp>
      <p:sp>
        <p:nvSpPr>
          <p:cNvPr id="17" name="TextBox 11"/>
          <p:cNvSpPr txBox="1"/>
          <p:nvPr/>
        </p:nvSpPr>
        <p:spPr>
          <a:xfrm>
            <a:off x="2756757" y="3459241"/>
            <a:ext cx="830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</a:t>
            </a:r>
          </a:p>
          <a:p>
            <a:r>
              <a:rPr lang="en-US" dirty="0" err="1" smtClean="0"/>
              <a:t>Reservable</a:t>
            </a:r>
            <a:endParaRPr lang="en-US" dirty="0" smtClean="0"/>
          </a:p>
          <a:p>
            <a:r>
              <a:rPr lang="en-US" dirty="0" smtClean="0"/>
              <a:t>Bandwidth</a:t>
            </a:r>
            <a:endParaRPr lang="en-US" dirty="0"/>
          </a:p>
        </p:txBody>
      </p:sp>
      <p:sp>
        <p:nvSpPr>
          <p:cNvPr id="18" name="Freeform 12"/>
          <p:cNvSpPr/>
          <p:nvPr/>
        </p:nvSpPr>
        <p:spPr>
          <a:xfrm flipH="1">
            <a:off x="2983076" y="2802651"/>
            <a:ext cx="80879" cy="656589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/>
          <p:cNvSpPr/>
          <p:nvPr/>
        </p:nvSpPr>
        <p:spPr>
          <a:xfrm flipV="1">
            <a:off x="3063955" y="4025382"/>
            <a:ext cx="66217" cy="748536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4"/>
          <p:cNvSpPr/>
          <p:nvPr/>
        </p:nvSpPr>
        <p:spPr>
          <a:xfrm rot="16200000">
            <a:off x="5671926" y="3230422"/>
            <a:ext cx="1997939" cy="1135520"/>
          </a:xfrm>
          <a:prstGeom prst="flowChartMagneticDisk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9"/>
          <p:cNvSpPr txBox="1"/>
          <p:nvPr/>
        </p:nvSpPr>
        <p:spPr>
          <a:xfrm>
            <a:off x="7109532" y="3429000"/>
            <a:ext cx="581642" cy="12275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C2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6579" y="3451066"/>
            <a:ext cx="8306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</a:t>
            </a:r>
          </a:p>
          <a:p>
            <a:r>
              <a:rPr lang="en-US" dirty="0" err="1" smtClean="0"/>
              <a:t>Reservable</a:t>
            </a:r>
            <a:endParaRPr lang="en-US" dirty="0" smtClean="0"/>
          </a:p>
          <a:p>
            <a:r>
              <a:rPr lang="en-US" dirty="0" smtClean="0"/>
              <a:t>Bandwidth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1244" y="5043787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a. MAM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5051" y="5049180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  <a:r>
              <a:rPr lang="en-US" sz="1400" dirty="0" smtClean="0"/>
              <a:t>. RDM</a:t>
            </a:r>
          </a:p>
        </p:txBody>
      </p:sp>
      <p:sp>
        <p:nvSpPr>
          <p:cNvPr id="27" name="Flowchart: Magnetic Disk 28"/>
          <p:cNvSpPr/>
          <p:nvPr/>
        </p:nvSpPr>
        <p:spPr>
          <a:xfrm rot="16200000">
            <a:off x="2040897" y="4433343"/>
            <a:ext cx="208119" cy="432576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Magnetic Disk 30"/>
          <p:cNvSpPr/>
          <p:nvPr/>
        </p:nvSpPr>
        <p:spPr>
          <a:xfrm rot="16200000">
            <a:off x="2040897" y="4220942"/>
            <a:ext cx="208119" cy="432576"/>
          </a:xfrm>
          <a:prstGeom prst="flowChartMagneticDisk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Magnetic Disk 31"/>
          <p:cNvSpPr/>
          <p:nvPr/>
        </p:nvSpPr>
        <p:spPr>
          <a:xfrm rot="16200000">
            <a:off x="1904820" y="3840222"/>
            <a:ext cx="480266" cy="432576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Magnetic Disk 32"/>
          <p:cNvSpPr/>
          <p:nvPr/>
        </p:nvSpPr>
        <p:spPr>
          <a:xfrm rot="16200000">
            <a:off x="2036325" y="3491461"/>
            <a:ext cx="217254" cy="432576"/>
          </a:xfrm>
          <a:prstGeom prst="flowChartMagneticDisk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Magnetic Disk 33"/>
          <p:cNvSpPr/>
          <p:nvPr/>
        </p:nvSpPr>
        <p:spPr>
          <a:xfrm rot="16200000">
            <a:off x="1989651" y="3170793"/>
            <a:ext cx="310608" cy="432576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4"/>
          <p:cNvSpPr/>
          <p:nvPr/>
        </p:nvSpPr>
        <p:spPr>
          <a:xfrm rot="16200000">
            <a:off x="1928490" y="2800105"/>
            <a:ext cx="432927" cy="432576"/>
          </a:xfrm>
          <a:prstGeom prst="flowChartMagneticDisk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Magnetic Disk 35"/>
          <p:cNvSpPr/>
          <p:nvPr/>
        </p:nvSpPr>
        <p:spPr>
          <a:xfrm rot="16200000">
            <a:off x="5699744" y="4080988"/>
            <a:ext cx="874880" cy="432576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Magnetic Disk 36"/>
          <p:cNvSpPr/>
          <p:nvPr/>
        </p:nvSpPr>
        <p:spPr>
          <a:xfrm rot="16200000">
            <a:off x="5671454" y="3107836"/>
            <a:ext cx="961466" cy="432576"/>
          </a:xfrm>
          <a:prstGeom prst="flowChartMagneticDisk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Magnetic Disk 39"/>
          <p:cNvSpPr/>
          <p:nvPr/>
        </p:nvSpPr>
        <p:spPr>
          <a:xfrm rot="16200000">
            <a:off x="5651009" y="4341095"/>
            <a:ext cx="568376" cy="217532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Magnetic Disk 37"/>
          <p:cNvSpPr/>
          <p:nvPr/>
        </p:nvSpPr>
        <p:spPr>
          <a:xfrm rot="16200000">
            <a:off x="5658762" y="4505773"/>
            <a:ext cx="264580" cy="161555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Magnetic Disk 43"/>
          <p:cNvSpPr/>
          <p:nvPr/>
        </p:nvSpPr>
        <p:spPr>
          <a:xfrm rot="16200000">
            <a:off x="5679400" y="3371862"/>
            <a:ext cx="505048" cy="206960"/>
          </a:xfrm>
          <a:prstGeom prst="flowChartMagneticDisk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Magnetic Disk 42"/>
          <p:cNvSpPr/>
          <p:nvPr/>
        </p:nvSpPr>
        <p:spPr>
          <a:xfrm rot="16200000">
            <a:off x="5661374" y="3463763"/>
            <a:ext cx="273990" cy="206957"/>
          </a:xfrm>
          <a:prstGeom prst="flowChartMagneticDisk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グループ化 52"/>
          <p:cNvGrpSpPr/>
          <p:nvPr/>
        </p:nvGrpSpPr>
        <p:grpSpPr>
          <a:xfrm>
            <a:off x="4160912" y="2384884"/>
            <a:ext cx="1204873" cy="852191"/>
            <a:chOff x="4432203" y="1892733"/>
            <a:chExt cx="1204873" cy="852191"/>
          </a:xfrm>
        </p:grpSpPr>
        <p:sp>
          <p:nvSpPr>
            <p:cNvPr id="39" name="Rounded Rectangle 44"/>
            <p:cNvSpPr/>
            <p:nvPr/>
          </p:nvSpPr>
          <p:spPr>
            <a:xfrm>
              <a:off x="4432203" y="2304469"/>
              <a:ext cx="432579" cy="24974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45"/>
            <p:cNvSpPr/>
            <p:nvPr/>
          </p:nvSpPr>
          <p:spPr>
            <a:xfrm>
              <a:off x="4443553" y="1892733"/>
              <a:ext cx="432579" cy="249742"/>
            </a:xfrm>
            <a:prstGeom prst="roundRect">
              <a:avLst/>
            </a:prstGeom>
            <a:pattFill prst="wd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6"/>
            <p:cNvSpPr txBox="1"/>
            <p:nvPr/>
          </p:nvSpPr>
          <p:spPr>
            <a:xfrm>
              <a:off x="4853205" y="1939268"/>
              <a:ext cx="783871" cy="373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VN-0</a:t>
              </a:r>
            </a:p>
          </p:txBody>
        </p:sp>
        <p:sp>
          <p:nvSpPr>
            <p:cNvPr id="42" name="TextBox 47"/>
            <p:cNvSpPr txBox="1"/>
            <p:nvPr/>
          </p:nvSpPr>
          <p:spPr>
            <a:xfrm>
              <a:off x="4853205" y="2371316"/>
              <a:ext cx="783871" cy="373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VN-1</a:t>
              </a:r>
            </a:p>
          </p:txBody>
        </p:sp>
      </p:grpSp>
      <p:sp>
        <p:nvSpPr>
          <p:cNvPr id="43" name="TextBox 48"/>
          <p:cNvSpPr txBox="1"/>
          <p:nvPr/>
        </p:nvSpPr>
        <p:spPr>
          <a:xfrm>
            <a:off x="5645702" y="448082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44" name="TextBox 49"/>
          <p:cNvSpPr txBox="1"/>
          <p:nvPr/>
        </p:nvSpPr>
        <p:spPr>
          <a:xfrm>
            <a:off x="5669370" y="3465584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45" name="TextBox 50"/>
          <p:cNvSpPr txBox="1"/>
          <p:nvPr/>
        </p:nvSpPr>
        <p:spPr>
          <a:xfrm>
            <a:off x="5815438" y="4225975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46" name="TextBox 51"/>
          <p:cNvSpPr txBox="1"/>
          <p:nvPr/>
        </p:nvSpPr>
        <p:spPr>
          <a:xfrm>
            <a:off x="6049291" y="3909246"/>
            <a:ext cx="316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C2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47" name="TextBox 52"/>
          <p:cNvSpPr txBox="1"/>
          <p:nvPr/>
        </p:nvSpPr>
        <p:spPr>
          <a:xfrm>
            <a:off x="6049291" y="2937138"/>
            <a:ext cx="316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C2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48" name="TextBox 53"/>
          <p:cNvSpPr txBox="1"/>
          <p:nvPr/>
        </p:nvSpPr>
        <p:spPr>
          <a:xfrm>
            <a:off x="5810304" y="3255367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C1</a:t>
            </a:r>
          </a:p>
          <a:p>
            <a:pPr algn="ctr"/>
            <a:r>
              <a:rPr lang="en-US" sz="800" dirty="0" smtClean="0"/>
              <a:t>+</a:t>
            </a:r>
          </a:p>
          <a:p>
            <a:pPr algn="ctr"/>
            <a:r>
              <a:rPr lang="en-US" sz="800" dirty="0" smtClean="0"/>
              <a:t>C0</a:t>
            </a:r>
            <a:endParaRPr 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48544" y="5800472"/>
            <a:ext cx="7820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Need a flexible, programmable admission control mechanism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Freeform 12"/>
          <p:cNvSpPr/>
          <p:nvPr/>
        </p:nvSpPr>
        <p:spPr>
          <a:xfrm flipH="1">
            <a:off x="6678112" y="2789881"/>
            <a:ext cx="80879" cy="656589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13"/>
          <p:cNvSpPr/>
          <p:nvPr/>
        </p:nvSpPr>
        <p:spPr>
          <a:xfrm flipV="1">
            <a:off x="6758991" y="4012612"/>
            <a:ext cx="66217" cy="748536"/>
          </a:xfrm>
          <a:custGeom>
            <a:avLst/>
            <a:gdLst>
              <a:gd name="connsiteX0" fmla="*/ 0 w 0"/>
              <a:gd name="connsiteY0" fmla="*/ 181369 h 181369"/>
              <a:gd name="connsiteX1" fmla="*/ 0 w 0"/>
              <a:gd name="connsiteY1" fmla="*/ 0 h 18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369">
                <a:moveTo>
                  <a:pt x="0" y="181369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architecture</a:t>
            </a:r>
            <a:endParaRPr kumimoji="1" lang="ja-JP" altLang="en-US" dirty="0"/>
          </a:p>
        </p:txBody>
      </p:sp>
      <p:sp>
        <p:nvSpPr>
          <p:cNvPr id="10" name="Rounded Rectangle 111"/>
          <p:cNvSpPr/>
          <p:nvPr/>
        </p:nvSpPr>
        <p:spPr bwMode="auto">
          <a:xfrm>
            <a:off x="8157854" y="3754857"/>
            <a:ext cx="324189" cy="1535341"/>
          </a:xfrm>
          <a:prstGeom prst="roundRect">
            <a:avLst/>
          </a:prstGeom>
          <a:pattFill prst="pct5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le 4"/>
          <p:cNvSpPr/>
          <p:nvPr/>
        </p:nvSpPr>
        <p:spPr bwMode="auto">
          <a:xfrm>
            <a:off x="2079765" y="3180421"/>
            <a:ext cx="1416217" cy="2459316"/>
          </a:xfrm>
          <a:prstGeom prst="roundRect">
            <a:avLst/>
          </a:prstGeom>
          <a:pattFill prst="pct5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Cloud 5"/>
          <p:cNvSpPr/>
          <p:nvPr/>
        </p:nvSpPr>
        <p:spPr bwMode="auto">
          <a:xfrm>
            <a:off x="4106266" y="3557381"/>
            <a:ext cx="3573209" cy="2238223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3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226" y="4688659"/>
            <a:ext cx="638081" cy="3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96" y="3931207"/>
            <a:ext cx="638081" cy="3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30" y="5073597"/>
            <a:ext cx="638081" cy="3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435" y="4457926"/>
            <a:ext cx="638081" cy="3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khan\Documents\figures\router 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932" y="3924155"/>
            <a:ext cx="638081" cy="33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1"/>
          <p:cNvSpPr/>
          <p:nvPr/>
        </p:nvSpPr>
        <p:spPr bwMode="auto">
          <a:xfrm>
            <a:off x="4359533" y="4137838"/>
            <a:ext cx="465793" cy="567959"/>
          </a:xfrm>
          <a:custGeom>
            <a:avLst/>
            <a:gdLst>
              <a:gd name="connsiteX0" fmla="*/ 0 w 469338"/>
              <a:gd name="connsiteY0" fmla="*/ 566443 h 566443"/>
              <a:gd name="connsiteX1" fmla="*/ 469338 w 469338"/>
              <a:gd name="connsiteY1" fmla="*/ 0 h 56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338" h="566443">
                <a:moveTo>
                  <a:pt x="0" y="566443"/>
                </a:moveTo>
                <a:lnTo>
                  <a:pt x="46933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9" name="Freeform 12"/>
          <p:cNvSpPr/>
          <p:nvPr/>
        </p:nvSpPr>
        <p:spPr bwMode="auto">
          <a:xfrm>
            <a:off x="5275058" y="4089156"/>
            <a:ext cx="915525" cy="8114"/>
          </a:xfrm>
          <a:custGeom>
            <a:avLst/>
            <a:gdLst>
              <a:gd name="connsiteX0" fmla="*/ 0 w 922492"/>
              <a:gd name="connsiteY0" fmla="*/ 8092 h 8092"/>
              <a:gd name="connsiteX1" fmla="*/ 922492 w 922492"/>
              <a:gd name="connsiteY1" fmla="*/ 0 h 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492" h="8092">
                <a:moveTo>
                  <a:pt x="0" y="8092"/>
                </a:moveTo>
                <a:lnTo>
                  <a:pt x="922492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0" name="Freeform 13"/>
          <p:cNvSpPr/>
          <p:nvPr/>
        </p:nvSpPr>
        <p:spPr bwMode="auto">
          <a:xfrm>
            <a:off x="6664938" y="4127578"/>
            <a:ext cx="835216" cy="430026"/>
          </a:xfrm>
          <a:custGeom>
            <a:avLst/>
            <a:gdLst>
              <a:gd name="connsiteX0" fmla="*/ 0 w 841572"/>
              <a:gd name="connsiteY0" fmla="*/ 0 h 428878"/>
              <a:gd name="connsiteX1" fmla="*/ 841572 w 841572"/>
              <a:gd name="connsiteY1" fmla="*/ 428878 h 42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1572" h="428878">
                <a:moveTo>
                  <a:pt x="0" y="0"/>
                </a:moveTo>
                <a:lnTo>
                  <a:pt x="841572" y="42887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1" name="Freeform 14"/>
          <p:cNvSpPr/>
          <p:nvPr/>
        </p:nvSpPr>
        <p:spPr bwMode="auto">
          <a:xfrm>
            <a:off x="6214675" y="4649001"/>
            <a:ext cx="1333133" cy="576072"/>
          </a:xfrm>
          <a:custGeom>
            <a:avLst/>
            <a:gdLst>
              <a:gd name="connsiteX0" fmla="*/ 0 w 1343278"/>
              <a:gd name="connsiteY0" fmla="*/ 574534 h 574534"/>
              <a:gd name="connsiteX1" fmla="*/ 1343278 w 1343278"/>
              <a:gd name="connsiteY1" fmla="*/ 0 h 57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3278" h="574534">
                <a:moveTo>
                  <a:pt x="0" y="574534"/>
                </a:moveTo>
                <a:lnTo>
                  <a:pt x="134327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2" name="Freeform 15"/>
          <p:cNvSpPr/>
          <p:nvPr/>
        </p:nvSpPr>
        <p:spPr bwMode="auto">
          <a:xfrm>
            <a:off x="4407718" y="4908639"/>
            <a:ext cx="1341164" cy="348888"/>
          </a:xfrm>
          <a:custGeom>
            <a:avLst/>
            <a:gdLst>
              <a:gd name="connsiteX0" fmla="*/ 0 w 1351370"/>
              <a:gd name="connsiteY0" fmla="*/ 0 h 347957"/>
              <a:gd name="connsiteX1" fmla="*/ 1351370 w 1351370"/>
              <a:gd name="connsiteY1" fmla="*/ 347957 h 34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1370" h="347957">
                <a:moveTo>
                  <a:pt x="0" y="0"/>
                </a:moveTo>
                <a:lnTo>
                  <a:pt x="1351370" y="34795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3" name="Freeform 16"/>
          <p:cNvSpPr/>
          <p:nvPr/>
        </p:nvSpPr>
        <p:spPr bwMode="auto">
          <a:xfrm>
            <a:off x="5130501" y="4129724"/>
            <a:ext cx="1309041" cy="941188"/>
          </a:xfrm>
          <a:custGeom>
            <a:avLst/>
            <a:gdLst>
              <a:gd name="connsiteX0" fmla="*/ 0 w 1319002"/>
              <a:gd name="connsiteY0" fmla="*/ 24276 h 938676"/>
              <a:gd name="connsiteX1" fmla="*/ 825388 w 1319002"/>
              <a:gd name="connsiteY1" fmla="*/ 938676 h 938676"/>
              <a:gd name="connsiteX2" fmla="*/ 1319002 w 1319002"/>
              <a:gd name="connsiteY2" fmla="*/ 0 h 93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9002" h="938676">
                <a:moveTo>
                  <a:pt x="0" y="24276"/>
                </a:moveTo>
                <a:lnTo>
                  <a:pt x="825388" y="938676"/>
                </a:lnTo>
                <a:lnTo>
                  <a:pt x="1319002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4" name="TextBox 17"/>
          <p:cNvSpPr txBox="1"/>
          <p:nvPr/>
        </p:nvSpPr>
        <p:spPr>
          <a:xfrm>
            <a:off x="3990617" y="4965377"/>
            <a:ext cx="490420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LER</a:t>
            </a:r>
          </a:p>
        </p:txBody>
      </p:sp>
      <p:sp>
        <p:nvSpPr>
          <p:cNvPr id="25" name="TextBox 18"/>
          <p:cNvSpPr txBox="1"/>
          <p:nvPr/>
        </p:nvSpPr>
        <p:spPr>
          <a:xfrm>
            <a:off x="7547808" y="4749961"/>
            <a:ext cx="490420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LER</a:t>
            </a:r>
          </a:p>
        </p:txBody>
      </p:sp>
      <p:sp>
        <p:nvSpPr>
          <p:cNvPr id="26" name="TextBox 19"/>
          <p:cNvSpPr txBox="1"/>
          <p:nvPr/>
        </p:nvSpPr>
        <p:spPr>
          <a:xfrm>
            <a:off x="4814301" y="4180186"/>
            <a:ext cx="486177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LSR</a:t>
            </a:r>
          </a:p>
        </p:txBody>
      </p:sp>
      <p:sp>
        <p:nvSpPr>
          <p:cNvPr id="27" name="TextBox 20"/>
          <p:cNvSpPr txBox="1"/>
          <p:nvPr/>
        </p:nvSpPr>
        <p:spPr>
          <a:xfrm>
            <a:off x="6385972" y="4173412"/>
            <a:ext cx="486177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LSR</a:t>
            </a:r>
          </a:p>
        </p:txBody>
      </p:sp>
      <p:sp>
        <p:nvSpPr>
          <p:cNvPr id="28" name="TextBox 21"/>
          <p:cNvSpPr txBox="1"/>
          <p:nvPr/>
        </p:nvSpPr>
        <p:spPr>
          <a:xfrm>
            <a:off x="5752943" y="5412639"/>
            <a:ext cx="486177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LSR</a:t>
            </a:r>
          </a:p>
        </p:txBody>
      </p:sp>
      <p:sp>
        <p:nvSpPr>
          <p:cNvPr id="29" name="TextBox 22"/>
          <p:cNvSpPr txBox="1"/>
          <p:nvPr/>
        </p:nvSpPr>
        <p:spPr>
          <a:xfrm>
            <a:off x="4966640" y="4549788"/>
            <a:ext cx="1875562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MPLS switching domain</a:t>
            </a:r>
          </a:p>
        </p:txBody>
      </p:sp>
      <p:sp>
        <p:nvSpPr>
          <p:cNvPr id="30" name="computr1"/>
          <p:cNvSpPr>
            <a:spLocks noEditPoints="1" noChangeArrowheads="1"/>
          </p:cNvSpPr>
          <p:nvPr/>
        </p:nvSpPr>
        <p:spPr bwMode="auto">
          <a:xfrm>
            <a:off x="874665" y="4147126"/>
            <a:ext cx="329819" cy="333218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31" name="computr1"/>
          <p:cNvSpPr>
            <a:spLocks noEditPoints="1" noChangeArrowheads="1"/>
          </p:cNvSpPr>
          <p:nvPr/>
        </p:nvSpPr>
        <p:spPr bwMode="auto">
          <a:xfrm>
            <a:off x="874665" y="5357411"/>
            <a:ext cx="329819" cy="333218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32" name="TextBox 25"/>
          <p:cNvSpPr txBox="1"/>
          <p:nvPr/>
        </p:nvSpPr>
        <p:spPr>
          <a:xfrm>
            <a:off x="783534" y="5723985"/>
            <a:ext cx="1576473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Source/Destination</a:t>
            </a:r>
          </a:p>
        </p:txBody>
      </p:sp>
      <p:sp>
        <p:nvSpPr>
          <p:cNvPr id="33" name="TextBox 26"/>
          <p:cNvSpPr txBox="1"/>
          <p:nvPr/>
        </p:nvSpPr>
        <p:spPr>
          <a:xfrm>
            <a:off x="722969" y="3895825"/>
            <a:ext cx="1576473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Source/Destination</a:t>
            </a:r>
          </a:p>
        </p:txBody>
      </p:sp>
      <p:sp>
        <p:nvSpPr>
          <p:cNvPr id="34" name="Rounded Rectangle 27"/>
          <p:cNvSpPr/>
          <p:nvPr/>
        </p:nvSpPr>
        <p:spPr bwMode="auto">
          <a:xfrm>
            <a:off x="906229" y="5390766"/>
            <a:ext cx="123901" cy="24737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Rounded Rectangle 28"/>
          <p:cNvSpPr/>
          <p:nvPr/>
        </p:nvSpPr>
        <p:spPr bwMode="auto">
          <a:xfrm>
            <a:off x="1075155" y="5392358"/>
            <a:ext cx="80594" cy="247378"/>
          </a:xfrm>
          <a:prstGeom prst="round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ounded Rectangle 29"/>
          <p:cNvSpPr/>
          <p:nvPr/>
        </p:nvSpPr>
        <p:spPr bwMode="auto">
          <a:xfrm>
            <a:off x="933577" y="4188323"/>
            <a:ext cx="181874" cy="24737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Freeform 30"/>
          <p:cNvSpPr/>
          <p:nvPr/>
        </p:nvSpPr>
        <p:spPr bwMode="auto">
          <a:xfrm>
            <a:off x="1204539" y="4454272"/>
            <a:ext cx="1252824" cy="1152144"/>
          </a:xfrm>
          <a:custGeom>
            <a:avLst/>
            <a:gdLst>
              <a:gd name="connsiteX0" fmla="*/ 0 w 1262358"/>
              <a:gd name="connsiteY0" fmla="*/ 0 h 1149069"/>
              <a:gd name="connsiteX1" fmla="*/ 1262358 w 1262358"/>
              <a:gd name="connsiteY1" fmla="*/ 428878 h 1149069"/>
              <a:gd name="connsiteX2" fmla="*/ 16184 w 1262358"/>
              <a:gd name="connsiteY2" fmla="*/ 1149069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2358" h="1149069">
                <a:moveTo>
                  <a:pt x="0" y="0"/>
                </a:moveTo>
                <a:lnTo>
                  <a:pt x="1262358" y="428878"/>
                </a:lnTo>
                <a:lnTo>
                  <a:pt x="16184" y="1149069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8" name="computr1"/>
          <p:cNvSpPr>
            <a:spLocks noEditPoints="1" noChangeArrowheads="1"/>
          </p:cNvSpPr>
          <p:nvPr/>
        </p:nvSpPr>
        <p:spPr bwMode="auto">
          <a:xfrm>
            <a:off x="8679677" y="3661440"/>
            <a:ext cx="329819" cy="333218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39" name="computr1"/>
          <p:cNvSpPr>
            <a:spLocks noEditPoints="1" noChangeArrowheads="1"/>
          </p:cNvSpPr>
          <p:nvPr/>
        </p:nvSpPr>
        <p:spPr bwMode="auto">
          <a:xfrm>
            <a:off x="8788027" y="5037396"/>
            <a:ext cx="329819" cy="333218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40" name="TextBox 33"/>
          <p:cNvSpPr txBox="1"/>
          <p:nvPr/>
        </p:nvSpPr>
        <p:spPr>
          <a:xfrm>
            <a:off x="8544455" y="5362981"/>
            <a:ext cx="1576473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Source/Destination</a:t>
            </a:r>
          </a:p>
        </p:txBody>
      </p:sp>
      <p:sp>
        <p:nvSpPr>
          <p:cNvPr id="41" name="TextBox 34"/>
          <p:cNvSpPr txBox="1"/>
          <p:nvPr/>
        </p:nvSpPr>
        <p:spPr>
          <a:xfrm>
            <a:off x="8472027" y="4055804"/>
            <a:ext cx="1576473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Source/Destination</a:t>
            </a:r>
          </a:p>
        </p:txBody>
      </p:sp>
      <p:sp>
        <p:nvSpPr>
          <p:cNvPr id="42" name="Rounded Rectangle 35"/>
          <p:cNvSpPr/>
          <p:nvPr/>
        </p:nvSpPr>
        <p:spPr bwMode="auto">
          <a:xfrm>
            <a:off x="8819591" y="5070751"/>
            <a:ext cx="123901" cy="24737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Rounded Rectangle 36"/>
          <p:cNvSpPr/>
          <p:nvPr/>
        </p:nvSpPr>
        <p:spPr bwMode="auto">
          <a:xfrm>
            <a:off x="8988516" y="5072343"/>
            <a:ext cx="80594" cy="247378"/>
          </a:xfrm>
          <a:prstGeom prst="round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ounded Rectangle 37"/>
          <p:cNvSpPr/>
          <p:nvPr/>
        </p:nvSpPr>
        <p:spPr bwMode="auto">
          <a:xfrm>
            <a:off x="8738588" y="3702637"/>
            <a:ext cx="181874" cy="247378"/>
          </a:xfrm>
          <a:prstGeom prst="round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computr1"/>
          <p:cNvSpPr>
            <a:spLocks noEditPoints="1" noChangeArrowheads="1"/>
          </p:cNvSpPr>
          <p:nvPr/>
        </p:nvSpPr>
        <p:spPr bwMode="auto">
          <a:xfrm>
            <a:off x="8664261" y="5678988"/>
            <a:ext cx="329819" cy="333218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46" name="TextBox 39"/>
          <p:cNvSpPr txBox="1"/>
          <p:nvPr/>
        </p:nvSpPr>
        <p:spPr>
          <a:xfrm>
            <a:off x="7671470" y="5723403"/>
            <a:ext cx="1576473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Source/Destination</a:t>
            </a:r>
          </a:p>
        </p:txBody>
      </p:sp>
      <p:sp>
        <p:nvSpPr>
          <p:cNvPr id="47" name="Rounded Rectangle 40"/>
          <p:cNvSpPr/>
          <p:nvPr/>
        </p:nvSpPr>
        <p:spPr bwMode="auto">
          <a:xfrm>
            <a:off x="8723173" y="5720184"/>
            <a:ext cx="181874" cy="24737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48" name="Picture 2" descr="C:\Users\khan\Documents\figures\router-th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363" y="4718787"/>
            <a:ext cx="767988" cy="42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Freeform 42"/>
          <p:cNvSpPr/>
          <p:nvPr/>
        </p:nvSpPr>
        <p:spPr bwMode="auto">
          <a:xfrm flipV="1">
            <a:off x="3122353" y="4835614"/>
            <a:ext cx="791418" cy="45841"/>
          </a:xfrm>
          <a:custGeom>
            <a:avLst/>
            <a:gdLst>
              <a:gd name="connsiteX0" fmla="*/ 0 w 1254266"/>
              <a:gd name="connsiteY0" fmla="*/ 0 h 0"/>
              <a:gd name="connsiteX1" fmla="*/ 1254266 w 125426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4266">
                <a:moveTo>
                  <a:pt x="0" y="0"/>
                </a:moveTo>
                <a:lnTo>
                  <a:pt x="1254266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0" name="Freeform 44"/>
          <p:cNvSpPr/>
          <p:nvPr/>
        </p:nvSpPr>
        <p:spPr bwMode="auto">
          <a:xfrm>
            <a:off x="8482043" y="3975563"/>
            <a:ext cx="219455" cy="521353"/>
          </a:xfrm>
          <a:custGeom>
            <a:avLst/>
            <a:gdLst>
              <a:gd name="connsiteX0" fmla="*/ 178025 w 178025"/>
              <a:gd name="connsiteY0" fmla="*/ 0 h 445062"/>
              <a:gd name="connsiteX1" fmla="*/ 0 w 178025"/>
              <a:gd name="connsiteY1" fmla="*/ 445062 h 4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8025" h="445062">
                <a:moveTo>
                  <a:pt x="178025" y="0"/>
                </a:moveTo>
                <a:lnTo>
                  <a:pt x="0" y="44506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1" name="Freeform 45"/>
          <p:cNvSpPr/>
          <p:nvPr/>
        </p:nvSpPr>
        <p:spPr bwMode="auto">
          <a:xfrm>
            <a:off x="8481031" y="4649001"/>
            <a:ext cx="298500" cy="647450"/>
          </a:xfrm>
          <a:custGeom>
            <a:avLst/>
            <a:gdLst>
              <a:gd name="connsiteX0" fmla="*/ 0 w 24276"/>
              <a:gd name="connsiteY0" fmla="*/ 0 h 477430"/>
              <a:gd name="connsiteX1" fmla="*/ 24276 w 24276"/>
              <a:gd name="connsiteY1" fmla="*/ 477430 h 47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276" h="477430">
                <a:moveTo>
                  <a:pt x="0" y="0"/>
                </a:moveTo>
                <a:lnTo>
                  <a:pt x="24276" y="47743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Freeform 46"/>
          <p:cNvSpPr/>
          <p:nvPr/>
        </p:nvSpPr>
        <p:spPr bwMode="auto">
          <a:xfrm>
            <a:off x="8472026" y="5258314"/>
            <a:ext cx="205378" cy="657996"/>
          </a:xfrm>
          <a:custGeom>
            <a:avLst/>
            <a:gdLst>
              <a:gd name="connsiteX0" fmla="*/ 0 w 331774"/>
              <a:gd name="connsiteY0" fmla="*/ 0 h 987228"/>
              <a:gd name="connsiteX1" fmla="*/ 331774 w 331774"/>
              <a:gd name="connsiteY1" fmla="*/ 987228 h 98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1774" h="987228">
                <a:moveTo>
                  <a:pt x="0" y="0"/>
                </a:moveTo>
                <a:lnTo>
                  <a:pt x="331774" y="98722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Freeform 47"/>
          <p:cNvSpPr/>
          <p:nvPr/>
        </p:nvSpPr>
        <p:spPr bwMode="auto">
          <a:xfrm flipV="1">
            <a:off x="7981420" y="4522350"/>
            <a:ext cx="176435" cy="45841"/>
          </a:xfrm>
          <a:custGeom>
            <a:avLst/>
            <a:gdLst>
              <a:gd name="connsiteX0" fmla="*/ 0 w 283221"/>
              <a:gd name="connsiteY0" fmla="*/ 0 h 0"/>
              <a:gd name="connsiteX1" fmla="*/ 283221 w 28322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3221">
                <a:moveTo>
                  <a:pt x="0" y="0"/>
                </a:moveTo>
                <a:lnTo>
                  <a:pt x="283221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54" name="Picture 48" descr="C:\Users\khan\Documents\figures\deskto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213" y="3239809"/>
            <a:ext cx="706125" cy="77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49"/>
          <p:cNvSpPr txBox="1"/>
          <p:nvPr/>
        </p:nvSpPr>
        <p:spPr>
          <a:xfrm>
            <a:off x="2089824" y="5001396"/>
            <a:ext cx="1427989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latin typeface="Calibri" pitchFamily="34" charset="0"/>
              </a:rPr>
              <a:t>OpenFlow</a:t>
            </a:r>
            <a:r>
              <a:rPr lang="en-US" sz="1000" dirty="0" smtClean="0">
                <a:latin typeface="Calibri" pitchFamily="34" charset="0"/>
              </a:rPr>
              <a:t> switch</a:t>
            </a:r>
          </a:p>
        </p:txBody>
      </p:sp>
      <p:sp>
        <p:nvSpPr>
          <p:cNvPr id="56" name="TextBox 50"/>
          <p:cNvSpPr txBox="1"/>
          <p:nvPr/>
        </p:nvSpPr>
        <p:spPr>
          <a:xfrm>
            <a:off x="1883261" y="3978925"/>
            <a:ext cx="1680411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latin typeface="Calibri" pitchFamily="34" charset="0"/>
              </a:rPr>
              <a:t>OpenFlow</a:t>
            </a:r>
            <a:r>
              <a:rPr lang="en-US" sz="1000" dirty="0" smtClean="0">
                <a:latin typeface="Calibri" pitchFamily="34" charset="0"/>
              </a:rPr>
              <a:t> Controller</a:t>
            </a:r>
          </a:p>
        </p:txBody>
      </p:sp>
      <p:sp>
        <p:nvSpPr>
          <p:cNvPr id="57" name="TextBox 51"/>
          <p:cNvSpPr txBox="1"/>
          <p:nvPr/>
        </p:nvSpPr>
        <p:spPr>
          <a:xfrm>
            <a:off x="1961593" y="5390766"/>
            <a:ext cx="1657079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latin typeface="Calibri" pitchFamily="34" charset="0"/>
              </a:rPr>
              <a:t>OpenFlow</a:t>
            </a:r>
            <a:r>
              <a:rPr lang="en-US" sz="1000" dirty="0" smtClean="0">
                <a:latin typeface="Calibri" pitchFamily="34" charset="0"/>
              </a:rPr>
              <a:t> Domain A</a:t>
            </a:r>
          </a:p>
        </p:txBody>
      </p:sp>
      <p:sp>
        <p:nvSpPr>
          <p:cNvPr id="58" name="Freeform 53"/>
          <p:cNvSpPr/>
          <p:nvPr/>
        </p:nvSpPr>
        <p:spPr bwMode="auto">
          <a:xfrm>
            <a:off x="2718460" y="3959337"/>
            <a:ext cx="0" cy="770801"/>
          </a:xfrm>
          <a:custGeom>
            <a:avLst/>
            <a:gdLst>
              <a:gd name="connsiteX0" fmla="*/ 0 w 0"/>
              <a:gd name="connsiteY0" fmla="*/ 0 h 768743"/>
              <a:gd name="connsiteX1" fmla="*/ 0 w 0"/>
              <a:gd name="connsiteY1" fmla="*/ 768743 h 76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768743">
                <a:moveTo>
                  <a:pt x="0" y="0"/>
                </a:moveTo>
                <a:lnTo>
                  <a:pt x="0" y="76874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9" name="TextBox 55"/>
          <p:cNvSpPr txBox="1"/>
          <p:nvPr/>
        </p:nvSpPr>
        <p:spPr>
          <a:xfrm>
            <a:off x="4235339" y="1614322"/>
            <a:ext cx="1150113" cy="300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MPLS</a:t>
            </a:r>
          </a:p>
          <a:p>
            <a:pPr algn="ctr"/>
            <a:r>
              <a:rPr lang="en-US" sz="1000" dirty="0" smtClean="0">
                <a:latin typeface="Calibri" pitchFamily="34" charset="0"/>
              </a:rPr>
              <a:t>Available BW</a:t>
            </a:r>
          </a:p>
        </p:txBody>
      </p:sp>
      <p:sp>
        <p:nvSpPr>
          <p:cNvPr id="60" name="Freeform 56"/>
          <p:cNvSpPr/>
          <p:nvPr/>
        </p:nvSpPr>
        <p:spPr bwMode="auto">
          <a:xfrm>
            <a:off x="4431489" y="1655441"/>
            <a:ext cx="0" cy="1054780"/>
          </a:xfrm>
          <a:custGeom>
            <a:avLst/>
            <a:gdLst>
              <a:gd name="connsiteX0" fmla="*/ 0 w 0"/>
              <a:gd name="connsiteY0" fmla="*/ 0 h 1051964"/>
              <a:gd name="connsiteX1" fmla="*/ 0 w 0"/>
              <a:gd name="connsiteY1" fmla="*/ 1051964 h 10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51964">
                <a:moveTo>
                  <a:pt x="0" y="0"/>
                </a:moveTo>
                <a:lnTo>
                  <a:pt x="0" y="105196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1" name="TextBox 57"/>
          <p:cNvSpPr txBox="1"/>
          <p:nvPr/>
        </p:nvSpPr>
        <p:spPr>
          <a:xfrm>
            <a:off x="4001367" y="2079159"/>
            <a:ext cx="418300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10</a:t>
            </a:r>
          </a:p>
        </p:txBody>
      </p:sp>
      <p:sp>
        <p:nvSpPr>
          <p:cNvPr id="62" name="TextBox 58"/>
          <p:cNvSpPr txBox="1"/>
          <p:nvPr/>
        </p:nvSpPr>
        <p:spPr>
          <a:xfrm>
            <a:off x="4008060" y="2482086"/>
            <a:ext cx="418300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15</a:t>
            </a:r>
          </a:p>
        </p:txBody>
      </p:sp>
      <p:sp>
        <p:nvSpPr>
          <p:cNvPr id="63" name="TextBox 59"/>
          <p:cNvSpPr txBox="1"/>
          <p:nvPr/>
        </p:nvSpPr>
        <p:spPr>
          <a:xfrm>
            <a:off x="4645882" y="20791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</a:t>
            </a:r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64" name="TextBox 60"/>
          <p:cNvSpPr txBox="1"/>
          <p:nvPr/>
        </p:nvSpPr>
        <p:spPr>
          <a:xfrm>
            <a:off x="4590479" y="2482086"/>
            <a:ext cx="418300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10</a:t>
            </a:r>
          </a:p>
        </p:txBody>
      </p:sp>
      <p:sp>
        <p:nvSpPr>
          <p:cNvPr id="95" name="Rectangle 93"/>
          <p:cNvSpPr/>
          <p:nvPr/>
        </p:nvSpPr>
        <p:spPr bwMode="auto">
          <a:xfrm>
            <a:off x="3582672" y="1655441"/>
            <a:ext cx="1599975" cy="10547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6" name="Freeform 94"/>
          <p:cNvSpPr/>
          <p:nvPr/>
        </p:nvSpPr>
        <p:spPr bwMode="auto">
          <a:xfrm>
            <a:off x="3589760" y="1974664"/>
            <a:ext cx="1590123" cy="0"/>
          </a:xfrm>
          <a:custGeom>
            <a:avLst/>
            <a:gdLst>
              <a:gd name="connsiteX0" fmla="*/ 0 w 1602223"/>
              <a:gd name="connsiteY0" fmla="*/ 0 h 0"/>
              <a:gd name="connsiteX1" fmla="*/ 1602223 w 160222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2223">
                <a:moveTo>
                  <a:pt x="0" y="0"/>
                </a:moveTo>
                <a:lnTo>
                  <a:pt x="160222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7" name="Freeform 95"/>
          <p:cNvSpPr/>
          <p:nvPr/>
        </p:nvSpPr>
        <p:spPr bwMode="auto">
          <a:xfrm>
            <a:off x="3598011" y="2423936"/>
            <a:ext cx="1590123" cy="0"/>
          </a:xfrm>
          <a:custGeom>
            <a:avLst/>
            <a:gdLst>
              <a:gd name="connsiteX0" fmla="*/ 0 w 1602223"/>
              <a:gd name="connsiteY0" fmla="*/ 0 h 0"/>
              <a:gd name="connsiteX1" fmla="*/ 1602223 w 160222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2223">
                <a:moveTo>
                  <a:pt x="0" y="0"/>
                </a:moveTo>
                <a:lnTo>
                  <a:pt x="160222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8" name="Freeform 96"/>
          <p:cNvSpPr/>
          <p:nvPr/>
        </p:nvSpPr>
        <p:spPr bwMode="auto">
          <a:xfrm>
            <a:off x="3959182" y="1658231"/>
            <a:ext cx="8031" cy="1071007"/>
          </a:xfrm>
          <a:custGeom>
            <a:avLst/>
            <a:gdLst>
              <a:gd name="connsiteX0" fmla="*/ 0 w 8092"/>
              <a:gd name="connsiteY0" fmla="*/ 0 h 1068148"/>
              <a:gd name="connsiteX1" fmla="*/ 0 w 8092"/>
              <a:gd name="connsiteY1" fmla="*/ 1068148 h 1068148"/>
              <a:gd name="connsiteX2" fmla="*/ 8092 w 8092"/>
              <a:gd name="connsiteY2" fmla="*/ 1060056 h 106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2" h="1068148">
                <a:moveTo>
                  <a:pt x="0" y="0"/>
                </a:moveTo>
                <a:lnTo>
                  <a:pt x="0" y="1068148"/>
                </a:lnTo>
                <a:lnTo>
                  <a:pt x="8092" y="106005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9" name="TextBox 97"/>
          <p:cNvSpPr txBox="1"/>
          <p:nvPr/>
        </p:nvSpPr>
        <p:spPr>
          <a:xfrm>
            <a:off x="3799602" y="1621614"/>
            <a:ext cx="825571" cy="300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MPLS</a:t>
            </a:r>
          </a:p>
          <a:p>
            <a:pPr algn="ctr"/>
            <a:r>
              <a:rPr lang="en-US" sz="1000" dirty="0" smtClean="0">
                <a:latin typeface="Calibri" pitchFamily="34" charset="0"/>
              </a:rPr>
              <a:t>Max BW</a:t>
            </a:r>
          </a:p>
        </p:txBody>
      </p:sp>
      <p:sp>
        <p:nvSpPr>
          <p:cNvPr id="100" name="TextBox 98"/>
          <p:cNvSpPr txBox="1"/>
          <p:nvPr/>
        </p:nvSpPr>
        <p:spPr>
          <a:xfrm>
            <a:off x="3511102" y="1613500"/>
            <a:ext cx="566783" cy="300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latin typeface="Calibri" pitchFamily="34" charset="0"/>
              </a:rPr>
              <a:t>QoS</a:t>
            </a:r>
            <a:endParaRPr lang="en-US" sz="1000" dirty="0" smtClean="0">
              <a:latin typeface="Calibri" pitchFamily="34" charset="0"/>
            </a:endParaRPr>
          </a:p>
          <a:p>
            <a:pPr algn="ctr"/>
            <a:r>
              <a:rPr lang="en-US" sz="1000" dirty="0" smtClean="0">
                <a:latin typeface="Calibri" pitchFamily="34" charset="0"/>
              </a:rPr>
              <a:t>class</a:t>
            </a:r>
          </a:p>
        </p:txBody>
      </p:sp>
      <p:sp>
        <p:nvSpPr>
          <p:cNvPr id="101" name="TextBox 99"/>
          <p:cNvSpPr txBox="1"/>
          <p:nvPr/>
        </p:nvSpPr>
        <p:spPr>
          <a:xfrm>
            <a:off x="3608093" y="2072620"/>
            <a:ext cx="422542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C0</a:t>
            </a:r>
          </a:p>
        </p:txBody>
      </p:sp>
      <p:sp>
        <p:nvSpPr>
          <p:cNvPr id="102" name="TextBox 100"/>
          <p:cNvSpPr txBox="1"/>
          <p:nvPr/>
        </p:nvSpPr>
        <p:spPr>
          <a:xfrm>
            <a:off x="3606041" y="2426112"/>
            <a:ext cx="422542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C1</a:t>
            </a:r>
          </a:p>
        </p:txBody>
      </p:sp>
      <p:sp>
        <p:nvSpPr>
          <p:cNvPr id="103" name="TextBox 101"/>
          <p:cNvSpPr txBox="1"/>
          <p:nvPr/>
        </p:nvSpPr>
        <p:spPr>
          <a:xfrm>
            <a:off x="3169225" y="2038982"/>
            <a:ext cx="329210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+</a:t>
            </a:r>
          </a:p>
        </p:txBody>
      </p:sp>
      <p:sp>
        <p:nvSpPr>
          <p:cNvPr id="105" name="TextBox 103"/>
          <p:cNvSpPr txBox="1"/>
          <p:nvPr/>
        </p:nvSpPr>
        <p:spPr>
          <a:xfrm>
            <a:off x="3536811" y="1463560"/>
            <a:ext cx="1869197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Info from MPLS domain</a:t>
            </a:r>
          </a:p>
        </p:txBody>
      </p:sp>
      <p:grpSp>
        <p:nvGrpSpPr>
          <p:cNvPr id="123" name="グループ化 122"/>
          <p:cNvGrpSpPr/>
          <p:nvPr/>
        </p:nvGrpSpPr>
        <p:grpSpPr>
          <a:xfrm>
            <a:off x="596516" y="1493976"/>
            <a:ext cx="2884824" cy="1798795"/>
            <a:chOff x="596516" y="1493976"/>
            <a:chExt cx="2884824" cy="1798795"/>
          </a:xfrm>
        </p:grpSpPr>
        <p:sp>
          <p:nvSpPr>
            <p:cNvPr id="70" name="TextBox 67"/>
            <p:cNvSpPr txBox="1"/>
            <p:nvPr/>
          </p:nvSpPr>
          <p:spPr>
            <a:xfrm>
              <a:off x="2331227" y="1697226"/>
              <a:ext cx="1150113" cy="185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Calibri" pitchFamily="34" charset="0"/>
                </a:rPr>
                <a:t>Available BW</a:t>
              </a: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596516" y="1493976"/>
              <a:ext cx="2541574" cy="1798795"/>
              <a:chOff x="596516" y="1493976"/>
              <a:chExt cx="2541574" cy="1798795"/>
            </a:xfrm>
          </p:grpSpPr>
          <p:sp>
            <p:nvSpPr>
              <p:cNvPr id="65" name="Rectangle 62"/>
              <p:cNvSpPr/>
              <p:nvPr/>
            </p:nvSpPr>
            <p:spPr bwMode="auto">
              <a:xfrm>
                <a:off x="668686" y="2360247"/>
                <a:ext cx="2445844" cy="38418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6" name="Rectangle 63"/>
              <p:cNvSpPr/>
              <p:nvPr/>
            </p:nvSpPr>
            <p:spPr bwMode="auto">
              <a:xfrm>
                <a:off x="668686" y="1944105"/>
                <a:ext cx="2469404" cy="411687"/>
              </a:xfrm>
              <a:prstGeom prst="rect">
                <a:avLst/>
              </a:prstGeom>
              <a:pattFill prst="wd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7" name="Rectangle 64"/>
              <p:cNvSpPr/>
              <p:nvPr/>
            </p:nvSpPr>
            <p:spPr bwMode="auto">
              <a:xfrm>
                <a:off x="1195456" y="1697227"/>
                <a:ext cx="1934471" cy="10547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8" name="TextBox 65"/>
              <p:cNvSpPr txBox="1"/>
              <p:nvPr/>
            </p:nvSpPr>
            <p:spPr>
              <a:xfrm>
                <a:off x="1211146" y="1697226"/>
                <a:ext cx="887084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latin typeface="Calibri" pitchFamily="34" charset="0"/>
                  </a:rPr>
                  <a:t>QoS</a:t>
                </a:r>
                <a:r>
                  <a:rPr lang="en-US" sz="1000" dirty="0" smtClean="0">
                    <a:latin typeface="Calibri" pitchFamily="34" charset="0"/>
                  </a:rPr>
                  <a:t> class</a:t>
                </a:r>
              </a:p>
            </p:txBody>
          </p:sp>
          <p:sp>
            <p:nvSpPr>
              <p:cNvPr id="69" name="TextBox 66"/>
              <p:cNvSpPr txBox="1"/>
              <p:nvPr/>
            </p:nvSpPr>
            <p:spPr>
              <a:xfrm>
                <a:off x="1811797" y="1697225"/>
                <a:ext cx="825570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Max BW</a:t>
                </a:r>
              </a:p>
            </p:txBody>
          </p:sp>
          <p:sp>
            <p:nvSpPr>
              <p:cNvPr id="71" name="Freeform 68"/>
              <p:cNvSpPr/>
              <p:nvPr/>
            </p:nvSpPr>
            <p:spPr bwMode="auto">
              <a:xfrm>
                <a:off x="667980" y="1933991"/>
                <a:ext cx="2460880" cy="45841"/>
              </a:xfrm>
              <a:custGeom>
                <a:avLst/>
                <a:gdLst>
                  <a:gd name="connsiteX0" fmla="*/ 0 w 1950181"/>
                  <a:gd name="connsiteY0" fmla="*/ 0 h 0"/>
                  <a:gd name="connsiteX1" fmla="*/ 1950181 w 1950181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181">
                    <a:moveTo>
                      <a:pt x="0" y="0"/>
                    </a:moveTo>
                    <a:lnTo>
                      <a:pt x="1950181" y="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2" name="Freeform 69"/>
              <p:cNvSpPr/>
              <p:nvPr/>
            </p:nvSpPr>
            <p:spPr bwMode="auto">
              <a:xfrm>
                <a:off x="1843913" y="1687739"/>
                <a:ext cx="0" cy="1054780"/>
              </a:xfrm>
              <a:custGeom>
                <a:avLst/>
                <a:gdLst>
                  <a:gd name="connsiteX0" fmla="*/ 0 w 0"/>
                  <a:gd name="connsiteY0" fmla="*/ 0 h 1051964"/>
                  <a:gd name="connsiteX1" fmla="*/ 0 w 0"/>
                  <a:gd name="connsiteY1" fmla="*/ 1051964 h 105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051964">
                    <a:moveTo>
                      <a:pt x="0" y="0"/>
                    </a:moveTo>
                    <a:lnTo>
                      <a:pt x="0" y="1051964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3" name="Freeform 70"/>
              <p:cNvSpPr/>
              <p:nvPr/>
            </p:nvSpPr>
            <p:spPr bwMode="auto">
              <a:xfrm>
                <a:off x="2383613" y="1697226"/>
                <a:ext cx="0" cy="1054780"/>
              </a:xfrm>
              <a:custGeom>
                <a:avLst/>
                <a:gdLst>
                  <a:gd name="connsiteX0" fmla="*/ 0 w 0"/>
                  <a:gd name="connsiteY0" fmla="*/ 0 h 1051964"/>
                  <a:gd name="connsiteX1" fmla="*/ 0 w 0"/>
                  <a:gd name="connsiteY1" fmla="*/ 1051964 h 105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051964">
                    <a:moveTo>
                      <a:pt x="0" y="0"/>
                    </a:moveTo>
                    <a:lnTo>
                      <a:pt x="0" y="1051964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4" name="Freeform 71"/>
              <p:cNvSpPr/>
              <p:nvPr/>
            </p:nvSpPr>
            <p:spPr bwMode="auto">
              <a:xfrm>
                <a:off x="1201439" y="2174561"/>
                <a:ext cx="1935453" cy="0"/>
              </a:xfrm>
              <a:custGeom>
                <a:avLst/>
                <a:gdLst>
                  <a:gd name="connsiteX0" fmla="*/ 0 w 1950181"/>
                  <a:gd name="connsiteY0" fmla="*/ 0 h 0"/>
                  <a:gd name="connsiteX1" fmla="*/ 1950181 w 1950181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181">
                    <a:moveTo>
                      <a:pt x="0" y="0"/>
                    </a:moveTo>
                    <a:lnTo>
                      <a:pt x="1950181" y="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5" name="Freeform 72"/>
              <p:cNvSpPr/>
              <p:nvPr/>
            </p:nvSpPr>
            <p:spPr bwMode="auto">
              <a:xfrm>
                <a:off x="1192814" y="2347032"/>
                <a:ext cx="1935453" cy="0"/>
              </a:xfrm>
              <a:custGeom>
                <a:avLst/>
                <a:gdLst>
                  <a:gd name="connsiteX0" fmla="*/ 0 w 1950181"/>
                  <a:gd name="connsiteY0" fmla="*/ 0 h 0"/>
                  <a:gd name="connsiteX1" fmla="*/ 1950181 w 1950181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181">
                    <a:moveTo>
                      <a:pt x="0" y="0"/>
                    </a:moveTo>
                    <a:lnTo>
                      <a:pt x="1950181" y="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6" name="Freeform 73"/>
              <p:cNvSpPr/>
              <p:nvPr/>
            </p:nvSpPr>
            <p:spPr bwMode="auto">
              <a:xfrm>
                <a:off x="1184783" y="2563635"/>
                <a:ext cx="1935453" cy="0"/>
              </a:xfrm>
              <a:custGeom>
                <a:avLst/>
                <a:gdLst>
                  <a:gd name="connsiteX0" fmla="*/ 0 w 1950181"/>
                  <a:gd name="connsiteY0" fmla="*/ 0 h 0"/>
                  <a:gd name="connsiteX1" fmla="*/ 1950181 w 1950181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181">
                    <a:moveTo>
                      <a:pt x="0" y="0"/>
                    </a:moveTo>
                    <a:lnTo>
                      <a:pt x="1950181" y="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7" name="TextBox 74"/>
              <p:cNvSpPr txBox="1"/>
              <p:nvPr/>
            </p:nvSpPr>
            <p:spPr>
              <a:xfrm>
                <a:off x="1368127" y="1946265"/>
                <a:ext cx="42254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C0</a:t>
                </a:r>
              </a:p>
            </p:txBody>
          </p:sp>
          <p:sp>
            <p:nvSpPr>
              <p:cNvPr id="78" name="TextBox 75"/>
              <p:cNvSpPr txBox="1"/>
              <p:nvPr/>
            </p:nvSpPr>
            <p:spPr>
              <a:xfrm>
                <a:off x="1367052" y="2137171"/>
                <a:ext cx="42254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C1</a:t>
                </a:r>
              </a:p>
            </p:txBody>
          </p:sp>
          <p:sp>
            <p:nvSpPr>
              <p:cNvPr id="79" name="TextBox 76"/>
              <p:cNvSpPr txBox="1"/>
              <p:nvPr/>
            </p:nvSpPr>
            <p:spPr>
              <a:xfrm>
                <a:off x="1391145" y="2540098"/>
                <a:ext cx="42254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C1</a:t>
                </a:r>
              </a:p>
            </p:txBody>
          </p:sp>
          <p:sp>
            <p:nvSpPr>
              <p:cNvPr id="80" name="TextBox 77"/>
              <p:cNvSpPr txBox="1"/>
              <p:nvPr/>
            </p:nvSpPr>
            <p:spPr>
              <a:xfrm>
                <a:off x="1970889" y="1960315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81" name="TextBox 78"/>
              <p:cNvSpPr txBox="1"/>
              <p:nvPr/>
            </p:nvSpPr>
            <p:spPr>
              <a:xfrm>
                <a:off x="1961521" y="2339723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Calibri" pitchFamily="34" charset="0"/>
                  </a:rPr>
                  <a:t>4</a:t>
                </a:r>
                <a:endParaRPr lang="en-US" sz="1000" dirty="0" smtClean="0">
                  <a:latin typeface="Calibri" pitchFamily="34" charset="0"/>
                </a:endParaRPr>
              </a:p>
            </p:txBody>
          </p:sp>
          <p:sp>
            <p:nvSpPr>
              <p:cNvPr id="82" name="TextBox 79"/>
              <p:cNvSpPr txBox="1"/>
              <p:nvPr/>
            </p:nvSpPr>
            <p:spPr>
              <a:xfrm>
                <a:off x="1960183" y="2523870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Calibri" pitchFamily="34" charset="0"/>
                  </a:rPr>
                  <a:t>8</a:t>
                </a:r>
                <a:endParaRPr lang="en-US" sz="1000" dirty="0" smtClean="0">
                  <a:latin typeface="Calibri" pitchFamily="34" charset="0"/>
                </a:endParaRPr>
              </a:p>
            </p:txBody>
          </p:sp>
          <p:sp>
            <p:nvSpPr>
              <p:cNvPr id="83" name="TextBox 80"/>
              <p:cNvSpPr txBox="1"/>
              <p:nvPr/>
            </p:nvSpPr>
            <p:spPr>
              <a:xfrm>
                <a:off x="2586199" y="1960315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Calibri" pitchFamily="34" charset="0"/>
                  </a:rPr>
                  <a:t>0</a:t>
                </a:r>
                <a:endParaRPr lang="en-US" sz="1000" dirty="0" smtClean="0">
                  <a:latin typeface="Calibri" pitchFamily="34" charset="0"/>
                </a:endParaRPr>
              </a:p>
            </p:txBody>
          </p:sp>
          <p:sp>
            <p:nvSpPr>
              <p:cNvPr id="84" name="TextBox 81"/>
              <p:cNvSpPr txBox="1"/>
              <p:nvPr/>
            </p:nvSpPr>
            <p:spPr>
              <a:xfrm>
                <a:off x="2598005" y="2307268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85" name="TextBox 82"/>
              <p:cNvSpPr txBox="1"/>
              <p:nvPr/>
            </p:nvSpPr>
            <p:spPr>
              <a:xfrm>
                <a:off x="2622098" y="2523870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Calibri" pitchFamily="34" charset="0"/>
                  </a:rPr>
                  <a:t>6</a:t>
                </a:r>
                <a:endParaRPr lang="en-US" sz="1000" dirty="0" smtClean="0">
                  <a:latin typeface="Calibri" pitchFamily="34" charset="0"/>
                </a:endParaRPr>
              </a:p>
            </p:txBody>
          </p:sp>
          <p:sp>
            <p:nvSpPr>
              <p:cNvPr id="86" name="TextBox 83"/>
              <p:cNvSpPr txBox="1"/>
              <p:nvPr/>
            </p:nvSpPr>
            <p:spPr>
              <a:xfrm>
                <a:off x="1367866" y="2323495"/>
                <a:ext cx="42254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C0</a:t>
                </a:r>
              </a:p>
            </p:txBody>
          </p:sp>
          <p:sp>
            <p:nvSpPr>
              <p:cNvPr id="87" name="Freeform 84"/>
              <p:cNvSpPr/>
              <p:nvPr/>
            </p:nvSpPr>
            <p:spPr bwMode="auto">
              <a:xfrm>
                <a:off x="3122347" y="1687739"/>
                <a:ext cx="0" cy="1054780"/>
              </a:xfrm>
              <a:custGeom>
                <a:avLst/>
                <a:gdLst>
                  <a:gd name="connsiteX0" fmla="*/ 0 w 0"/>
                  <a:gd name="connsiteY0" fmla="*/ 0 h 1051964"/>
                  <a:gd name="connsiteX1" fmla="*/ 0 w 0"/>
                  <a:gd name="connsiteY1" fmla="*/ 1051964 h 105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051964">
                    <a:moveTo>
                      <a:pt x="0" y="0"/>
                    </a:moveTo>
                    <a:lnTo>
                      <a:pt x="0" y="1051964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8" name="TextBox 85"/>
              <p:cNvSpPr txBox="1"/>
              <p:nvPr/>
            </p:nvSpPr>
            <p:spPr>
              <a:xfrm>
                <a:off x="1978920" y="2130412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Calibri" pitchFamily="34" charset="0"/>
                  </a:rPr>
                  <a:t>7</a:t>
                </a:r>
                <a:endParaRPr lang="en-US" sz="1000" dirty="0" smtClean="0">
                  <a:latin typeface="Calibri" pitchFamily="34" charset="0"/>
                </a:endParaRPr>
              </a:p>
            </p:txBody>
          </p:sp>
          <p:sp>
            <p:nvSpPr>
              <p:cNvPr id="89" name="TextBox 86"/>
              <p:cNvSpPr txBox="1"/>
              <p:nvPr/>
            </p:nvSpPr>
            <p:spPr>
              <a:xfrm>
                <a:off x="2587993" y="2120944"/>
                <a:ext cx="331332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90" name="Rectangle 87"/>
              <p:cNvSpPr/>
              <p:nvPr/>
            </p:nvSpPr>
            <p:spPr bwMode="auto">
              <a:xfrm>
                <a:off x="667980" y="1697227"/>
                <a:ext cx="527476" cy="104529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91" name="Freeform 88"/>
              <p:cNvSpPr/>
              <p:nvPr/>
            </p:nvSpPr>
            <p:spPr bwMode="auto">
              <a:xfrm>
                <a:off x="676503" y="2355792"/>
                <a:ext cx="2460880" cy="45841"/>
              </a:xfrm>
              <a:custGeom>
                <a:avLst/>
                <a:gdLst>
                  <a:gd name="connsiteX0" fmla="*/ 0 w 1950181"/>
                  <a:gd name="connsiteY0" fmla="*/ 0 h 0"/>
                  <a:gd name="connsiteX1" fmla="*/ 1950181 w 1950181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181">
                    <a:moveTo>
                      <a:pt x="0" y="0"/>
                    </a:moveTo>
                    <a:lnTo>
                      <a:pt x="1950181" y="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2" name="TextBox 89"/>
              <p:cNvSpPr txBox="1"/>
              <p:nvPr/>
            </p:nvSpPr>
            <p:spPr>
              <a:xfrm>
                <a:off x="775731" y="1712080"/>
                <a:ext cx="450119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VN</a:t>
                </a:r>
              </a:p>
            </p:txBody>
          </p:sp>
          <p:sp>
            <p:nvSpPr>
              <p:cNvPr id="93" name="TextBox 90"/>
              <p:cNvSpPr txBox="1"/>
              <p:nvPr/>
            </p:nvSpPr>
            <p:spPr>
              <a:xfrm>
                <a:off x="684116" y="2018465"/>
                <a:ext cx="587995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VN-0</a:t>
                </a:r>
              </a:p>
            </p:txBody>
          </p:sp>
          <p:sp>
            <p:nvSpPr>
              <p:cNvPr id="94" name="TextBox 91"/>
              <p:cNvSpPr txBox="1"/>
              <p:nvPr/>
            </p:nvSpPr>
            <p:spPr>
              <a:xfrm>
                <a:off x="692565" y="2411924"/>
                <a:ext cx="587995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VN-1</a:t>
                </a:r>
              </a:p>
            </p:txBody>
          </p:sp>
          <p:sp>
            <p:nvSpPr>
              <p:cNvPr id="104" name="TextBox 102"/>
              <p:cNvSpPr txBox="1"/>
              <p:nvPr/>
            </p:nvSpPr>
            <p:spPr>
              <a:xfrm>
                <a:off x="596516" y="1493976"/>
                <a:ext cx="1926470" cy="185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Calibri" pitchFamily="34" charset="0"/>
                  </a:rPr>
                  <a:t>Per VN reservation state</a:t>
                </a:r>
              </a:p>
            </p:txBody>
          </p:sp>
          <p:sp>
            <p:nvSpPr>
              <p:cNvPr id="106" name="Freeform 107"/>
              <p:cNvSpPr/>
              <p:nvPr/>
            </p:nvSpPr>
            <p:spPr>
              <a:xfrm>
                <a:off x="680000" y="2762363"/>
                <a:ext cx="2452484" cy="530408"/>
              </a:xfrm>
              <a:custGeom>
                <a:avLst/>
                <a:gdLst>
                  <a:gd name="connsiteX0" fmla="*/ 0 w 2471147"/>
                  <a:gd name="connsiteY0" fmla="*/ 0 h 528992"/>
                  <a:gd name="connsiteX1" fmla="*/ 1896813 w 2471147"/>
                  <a:gd name="connsiteY1" fmla="*/ 528992 h 528992"/>
                  <a:gd name="connsiteX2" fmla="*/ 2471147 w 2471147"/>
                  <a:gd name="connsiteY2" fmla="*/ 0 h 52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1147" h="528992">
                    <a:moveTo>
                      <a:pt x="0" y="0"/>
                    </a:moveTo>
                    <a:lnTo>
                      <a:pt x="1896813" y="528992"/>
                    </a:lnTo>
                    <a:lnTo>
                      <a:pt x="2471147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</p:grpSp>
      <p:sp>
        <p:nvSpPr>
          <p:cNvPr id="107" name="Freeform 108"/>
          <p:cNvSpPr/>
          <p:nvPr/>
        </p:nvSpPr>
        <p:spPr>
          <a:xfrm>
            <a:off x="2854986" y="2701745"/>
            <a:ext cx="2317486" cy="598603"/>
          </a:xfrm>
          <a:custGeom>
            <a:avLst/>
            <a:gdLst>
              <a:gd name="connsiteX0" fmla="*/ 2335121 w 2335121"/>
              <a:gd name="connsiteY0" fmla="*/ 7557 h 597005"/>
              <a:gd name="connsiteX1" fmla="*/ 0 w 2335121"/>
              <a:gd name="connsiteY1" fmla="*/ 597005 h 597005"/>
              <a:gd name="connsiteX2" fmla="*/ 725474 w 2335121"/>
              <a:gd name="connsiteY2" fmla="*/ 0 h 59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5121" h="597005">
                <a:moveTo>
                  <a:pt x="2335121" y="7557"/>
                </a:moveTo>
                <a:lnTo>
                  <a:pt x="0" y="597005"/>
                </a:lnTo>
                <a:lnTo>
                  <a:pt x="725474" y="0"/>
                </a:lnTo>
              </a:path>
            </a:pathLst>
          </a:cu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8" name="TextBox 110"/>
          <p:cNvSpPr txBox="1"/>
          <p:nvPr/>
        </p:nvSpPr>
        <p:spPr>
          <a:xfrm rot="16200000">
            <a:off x="7955644" y="4334012"/>
            <a:ext cx="648784" cy="3258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OF Domain B</a:t>
            </a:r>
          </a:p>
        </p:txBody>
      </p:sp>
      <p:sp>
        <p:nvSpPr>
          <p:cNvPr id="109" name="Freeform 113"/>
          <p:cNvSpPr/>
          <p:nvPr/>
        </p:nvSpPr>
        <p:spPr>
          <a:xfrm>
            <a:off x="1124490" y="4755181"/>
            <a:ext cx="1462491" cy="833497"/>
          </a:xfrm>
          <a:custGeom>
            <a:avLst/>
            <a:gdLst>
              <a:gd name="connsiteX0" fmla="*/ 0 w 1473620"/>
              <a:gd name="connsiteY0" fmla="*/ 831272 h 831272"/>
              <a:gd name="connsiteX1" fmla="*/ 1473620 w 1473620"/>
              <a:gd name="connsiteY1" fmla="*/ 0 h 83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3620" h="831272">
                <a:moveTo>
                  <a:pt x="0" y="831272"/>
                </a:moveTo>
                <a:lnTo>
                  <a:pt x="1473620" y="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0" name="Freeform 115"/>
          <p:cNvSpPr/>
          <p:nvPr/>
        </p:nvSpPr>
        <p:spPr>
          <a:xfrm>
            <a:off x="2931979" y="3890853"/>
            <a:ext cx="5894963" cy="944816"/>
          </a:xfrm>
          <a:custGeom>
            <a:avLst/>
            <a:gdLst>
              <a:gd name="connsiteX0" fmla="*/ 0 w 5939822"/>
              <a:gd name="connsiteY0" fmla="*/ 869577 h 942294"/>
              <a:gd name="connsiteX1" fmla="*/ 1110883 w 5939822"/>
              <a:gd name="connsiteY1" fmla="*/ 869577 h 942294"/>
              <a:gd name="connsiteX2" fmla="*/ 1972384 w 5939822"/>
              <a:gd name="connsiteY2" fmla="*/ 113874 h 942294"/>
              <a:gd name="connsiteX3" fmla="*/ 3695385 w 5939822"/>
              <a:gd name="connsiteY3" fmla="*/ 53418 h 942294"/>
              <a:gd name="connsiteX4" fmla="*/ 4919623 w 5939822"/>
              <a:gd name="connsiteY4" fmla="*/ 605081 h 942294"/>
              <a:gd name="connsiteX5" fmla="*/ 5516628 w 5939822"/>
              <a:gd name="connsiteY5" fmla="*/ 552182 h 942294"/>
              <a:gd name="connsiteX6" fmla="*/ 5939822 w 5939822"/>
              <a:gd name="connsiteY6" fmla="*/ 15633 h 94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9822" h="942294">
                <a:moveTo>
                  <a:pt x="0" y="869577"/>
                </a:moveTo>
                <a:cubicBezTo>
                  <a:pt x="391076" y="932552"/>
                  <a:pt x="782152" y="995527"/>
                  <a:pt x="1110883" y="869577"/>
                </a:cubicBezTo>
                <a:cubicBezTo>
                  <a:pt x="1439614" y="743627"/>
                  <a:pt x="1541634" y="249900"/>
                  <a:pt x="1972384" y="113874"/>
                </a:cubicBezTo>
                <a:cubicBezTo>
                  <a:pt x="2403134" y="-22152"/>
                  <a:pt x="3204179" y="-28450"/>
                  <a:pt x="3695385" y="53418"/>
                </a:cubicBezTo>
                <a:cubicBezTo>
                  <a:pt x="4186592" y="135286"/>
                  <a:pt x="4616083" y="521954"/>
                  <a:pt x="4919623" y="605081"/>
                </a:cubicBezTo>
                <a:cubicBezTo>
                  <a:pt x="5223163" y="688208"/>
                  <a:pt x="5346595" y="650423"/>
                  <a:pt x="5516628" y="552182"/>
                </a:cubicBezTo>
                <a:cubicBezTo>
                  <a:pt x="5686661" y="453941"/>
                  <a:pt x="5813241" y="234787"/>
                  <a:pt x="5939822" y="15633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2" name="Freeform 117"/>
          <p:cNvSpPr/>
          <p:nvPr/>
        </p:nvSpPr>
        <p:spPr>
          <a:xfrm>
            <a:off x="1124490" y="3898951"/>
            <a:ext cx="7768855" cy="1771006"/>
          </a:xfrm>
          <a:custGeom>
            <a:avLst/>
            <a:gdLst>
              <a:gd name="connsiteX0" fmla="*/ 0 w 7827974"/>
              <a:gd name="connsiteY0" fmla="*/ 1738115 h 1766279"/>
              <a:gd name="connsiteX1" fmla="*/ 105799 w 7827974"/>
              <a:gd name="connsiteY1" fmla="*/ 1760787 h 1766279"/>
              <a:gd name="connsiteX2" fmla="*/ 324952 w 7827974"/>
              <a:gd name="connsiteY2" fmla="*/ 1647431 h 1766279"/>
              <a:gd name="connsiteX3" fmla="*/ 1685217 w 7827974"/>
              <a:gd name="connsiteY3" fmla="*/ 1080654 h 1766279"/>
              <a:gd name="connsiteX4" fmla="*/ 3151280 w 7827974"/>
              <a:gd name="connsiteY4" fmla="*/ 1020198 h 1766279"/>
              <a:gd name="connsiteX5" fmla="*/ 3854083 w 7827974"/>
              <a:gd name="connsiteY5" fmla="*/ 287167 h 1766279"/>
              <a:gd name="connsiteX6" fmla="*/ 4972523 w 7827974"/>
              <a:gd name="connsiteY6" fmla="*/ 105798 h 1766279"/>
              <a:gd name="connsiteX7" fmla="*/ 5524186 w 7827974"/>
              <a:gd name="connsiteY7" fmla="*/ 158697 h 1766279"/>
              <a:gd name="connsiteX8" fmla="*/ 6725752 w 7827974"/>
              <a:gd name="connsiteY8" fmla="*/ 733031 h 1766279"/>
              <a:gd name="connsiteX9" fmla="*/ 7292529 w 7827974"/>
              <a:gd name="connsiteY9" fmla="*/ 740588 h 1766279"/>
              <a:gd name="connsiteX10" fmla="*/ 7753508 w 7827974"/>
              <a:gd name="connsiteY10" fmla="*/ 355180 h 1766279"/>
              <a:gd name="connsiteX11" fmla="*/ 7821521 w 7827974"/>
              <a:gd name="connsiteY11" fmla="*/ 0 h 176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27974" h="1766279">
                <a:moveTo>
                  <a:pt x="0" y="1738115"/>
                </a:moveTo>
                <a:cubicBezTo>
                  <a:pt x="25820" y="1757008"/>
                  <a:pt x="51640" y="1775901"/>
                  <a:pt x="105799" y="1760787"/>
                </a:cubicBezTo>
                <a:cubicBezTo>
                  <a:pt x="159958" y="1745673"/>
                  <a:pt x="61716" y="1760787"/>
                  <a:pt x="324952" y="1647431"/>
                </a:cubicBezTo>
                <a:cubicBezTo>
                  <a:pt x="588188" y="1534075"/>
                  <a:pt x="1214162" y="1185193"/>
                  <a:pt x="1685217" y="1080654"/>
                </a:cubicBezTo>
                <a:cubicBezTo>
                  <a:pt x="2156272" y="976115"/>
                  <a:pt x="2789802" y="1152446"/>
                  <a:pt x="3151280" y="1020198"/>
                </a:cubicBezTo>
                <a:cubicBezTo>
                  <a:pt x="3512758" y="887950"/>
                  <a:pt x="3550543" y="439567"/>
                  <a:pt x="3854083" y="287167"/>
                </a:cubicBezTo>
                <a:cubicBezTo>
                  <a:pt x="4157624" y="134767"/>
                  <a:pt x="4694173" y="127210"/>
                  <a:pt x="4972523" y="105798"/>
                </a:cubicBezTo>
                <a:cubicBezTo>
                  <a:pt x="5250873" y="84386"/>
                  <a:pt x="5231981" y="54158"/>
                  <a:pt x="5524186" y="158697"/>
                </a:cubicBezTo>
                <a:cubicBezTo>
                  <a:pt x="5816391" y="263236"/>
                  <a:pt x="6431028" y="636049"/>
                  <a:pt x="6725752" y="733031"/>
                </a:cubicBezTo>
                <a:cubicBezTo>
                  <a:pt x="7020476" y="830013"/>
                  <a:pt x="7121236" y="803563"/>
                  <a:pt x="7292529" y="740588"/>
                </a:cubicBezTo>
                <a:cubicBezTo>
                  <a:pt x="7463822" y="677613"/>
                  <a:pt x="7665343" y="478611"/>
                  <a:pt x="7753508" y="355180"/>
                </a:cubicBezTo>
                <a:cubicBezTo>
                  <a:pt x="7841673" y="231749"/>
                  <a:pt x="7831597" y="115874"/>
                  <a:pt x="7821521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3" name="Freeform 118"/>
          <p:cNvSpPr/>
          <p:nvPr/>
        </p:nvSpPr>
        <p:spPr>
          <a:xfrm>
            <a:off x="6514178" y="1898014"/>
            <a:ext cx="479997" cy="0"/>
          </a:xfrm>
          <a:custGeom>
            <a:avLst/>
            <a:gdLst>
              <a:gd name="connsiteX0" fmla="*/ 0 w 483650"/>
              <a:gd name="connsiteY0" fmla="*/ 0 h 0"/>
              <a:gd name="connsiteX1" fmla="*/ 483650 w 483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3650">
                <a:moveTo>
                  <a:pt x="0" y="0"/>
                </a:moveTo>
                <a:lnTo>
                  <a:pt x="483650" y="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4" name="Freeform 119"/>
          <p:cNvSpPr/>
          <p:nvPr/>
        </p:nvSpPr>
        <p:spPr>
          <a:xfrm>
            <a:off x="6525869" y="2118130"/>
            <a:ext cx="479997" cy="0"/>
          </a:xfrm>
          <a:custGeom>
            <a:avLst/>
            <a:gdLst>
              <a:gd name="connsiteX0" fmla="*/ 0 w 483650"/>
              <a:gd name="connsiteY0" fmla="*/ 0 h 0"/>
              <a:gd name="connsiteX1" fmla="*/ 483650 w 483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3650">
                <a:moveTo>
                  <a:pt x="0" y="0"/>
                </a:moveTo>
                <a:lnTo>
                  <a:pt x="48365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5" name="TextBox 120"/>
          <p:cNvSpPr txBox="1"/>
          <p:nvPr/>
        </p:nvSpPr>
        <p:spPr>
          <a:xfrm>
            <a:off x="6994176" y="1752363"/>
            <a:ext cx="2367679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Session Establishment Request</a:t>
            </a:r>
          </a:p>
        </p:txBody>
      </p:sp>
      <p:sp>
        <p:nvSpPr>
          <p:cNvPr id="116" name="TextBox 121"/>
          <p:cNvSpPr txBox="1"/>
          <p:nvPr/>
        </p:nvSpPr>
        <p:spPr>
          <a:xfrm>
            <a:off x="6998368" y="1981199"/>
            <a:ext cx="1686774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Session data transfer</a:t>
            </a:r>
          </a:p>
        </p:txBody>
      </p:sp>
      <p:sp>
        <p:nvSpPr>
          <p:cNvPr id="117" name="TextBox 122"/>
          <p:cNvSpPr txBox="1"/>
          <p:nvPr/>
        </p:nvSpPr>
        <p:spPr>
          <a:xfrm>
            <a:off x="6513427" y="2907575"/>
            <a:ext cx="2144954" cy="300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LER: Label Edge Router</a:t>
            </a:r>
          </a:p>
          <a:p>
            <a:r>
              <a:rPr lang="en-US" sz="1000" dirty="0" smtClean="0">
                <a:latin typeface="Calibri" pitchFamily="34" charset="0"/>
              </a:rPr>
              <a:t>LSR: Label Switching Router</a:t>
            </a:r>
          </a:p>
        </p:txBody>
      </p:sp>
      <p:sp>
        <p:nvSpPr>
          <p:cNvPr id="6" name="Rounded Rectangle 124"/>
          <p:cNvSpPr/>
          <p:nvPr/>
        </p:nvSpPr>
        <p:spPr>
          <a:xfrm>
            <a:off x="6573001" y="2531998"/>
            <a:ext cx="285857" cy="10830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25"/>
          <p:cNvSpPr/>
          <p:nvPr/>
        </p:nvSpPr>
        <p:spPr>
          <a:xfrm>
            <a:off x="6580501" y="2353448"/>
            <a:ext cx="285857" cy="108301"/>
          </a:xfrm>
          <a:prstGeom prst="round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26"/>
          <p:cNvSpPr txBox="1"/>
          <p:nvPr/>
        </p:nvSpPr>
        <p:spPr>
          <a:xfrm>
            <a:off x="6840322" y="2315396"/>
            <a:ext cx="587995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VN-0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6839894" y="2474952"/>
            <a:ext cx="587995" cy="18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VN-1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897081" y="908720"/>
            <a:ext cx="8160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>
                <a:latin typeface="Calibri" pitchFamily="34" charset="0"/>
                <a:cs typeface="Calibri" pitchFamily="34" charset="0"/>
              </a:rPr>
              <a:t>OpenFlow</a:t>
            </a:r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 (OF) as the Admission Controller to the MPLS domain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992560" y="6057292"/>
            <a:ext cx="7706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The whole process remains transparent to the MPLS domain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1" name="フリーフォーム 120"/>
          <p:cNvSpPr/>
          <p:nvPr/>
        </p:nvSpPr>
        <p:spPr bwMode="auto">
          <a:xfrm>
            <a:off x="2605177" y="3786996"/>
            <a:ext cx="94891" cy="948906"/>
          </a:xfrm>
          <a:custGeom>
            <a:avLst/>
            <a:gdLst>
              <a:gd name="connsiteX0" fmla="*/ 0 w 94891"/>
              <a:gd name="connsiteY0" fmla="*/ 948906 h 948906"/>
              <a:gd name="connsiteX1" fmla="*/ 94891 w 94891"/>
              <a:gd name="connsiteY1" fmla="*/ 0 h 94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891" h="948906">
                <a:moveTo>
                  <a:pt x="0" y="948906"/>
                </a:moveTo>
                <a:lnTo>
                  <a:pt x="94891" y="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2" name="フリーフォーム 121"/>
          <p:cNvSpPr/>
          <p:nvPr/>
        </p:nvSpPr>
        <p:spPr bwMode="auto">
          <a:xfrm flipH="1">
            <a:off x="2700068" y="3786996"/>
            <a:ext cx="213825" cy="986954"/>
          </a:xfrm>
          <a:custGeom>
            <a:avLst/>
            <a:gdLst>
              <a:gd name="connsiteX0" fmla="*/ 0 w 94891"/>
              <a:gd name="connsiteY0" fmla="*/ 948906 h 948906"/>
              <a:gd name="connsiteX1" fmla="*/ 94891 w 94891"/>
              <a:gd name="connsiteY1" fmla="*/ 0 h 94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891" h="948906">
                <a:moveTo>
                  <a:pt x="0" y="948906"/>
                </a:moveTo>
                <a:lnTo>
                  <a:pt x="94891" y="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509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9" grpId="0" animBg="1"/>
      <p:bldP spid="110" grpId="0" animBg="1"/>
      <p:bldP spid="112" grpId="0" animBg="1"/>
      <p:bldP spid="121" grpId="0" animBg="1"/>
      <p:bldP spid="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</a:t>
            </a:r>
            <a:r>
              <a:rPr kumimoji="1" lang="en-US" altLang="ja-JP" dirty="0" smtClean="0"/>
              <a:t>xperiment platform                                 prototyping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491" y="943232"/>
            <a:ext cx="9361040" cy="42523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sz="1800" dirty="0" smtClean="0"/>
              <a:t>Topology</a:t>
            </a:r>
          </a:p>
          <a:p>
            <a:pPr>
              <a:buFont typeface="Wingdings" pitchFamily="2" charset="2"/>
              <a:buChar char="n"/>
            </a:pPr>
            <a:endParaRPr lang="en-US" altLang="ja-JP" dirty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endParaRPr lang="en-US" altLang="ja-JP" dirty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endParaRPr lang="en-US" altLang="ja-JP" dirty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en-US" altLang="ja-JP" sz="1800" dirty="0" smtClean="0"/>
              <a:t>Configuration</a:t>
            </a:r>
          </a:p>
          <a:p>
            <a:pPr lvl="1">
              <a:buFont typeface="Wingdings" pitchFamily="2" charset="2"/>
              <a:buChar char="n"/>
            </a:pPr>
            <a:r>
              <a:rPr kumimoji="1" lang="en-US" altLang="ja-JP" sz="1600" b="0" dirty="0" smtClean="0"/>
              <a:t>All hosts are virtual machines (Ubuntu 12.04, </a:t>
            </a:r>
            <a:r>
              <a:rPr kumimoji="1" lang="en-US" altLang="ja-JP" sz="1600" b="0" dirty="0" err="1" smtClean="0"/>
              <a:t>VMWare</a:t>
            </a:r>
            <a:r>
              <a:rPr kumimoji="1" lang="en-US" altLang="ja-JP" sz="1600" b="0" dirty="0" smtClean="0"/>
              <a:t>, HP blade center 520)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sz="1600" b="0" dirty="0" smtClean="0"/>
              <a:t>MPLS switches: MPLS kernel extension* on </a:t>
            </a:r>
            <a:r>
              <a:rPr lang="en-US" altLang="ja-JP" sz="1600" b="0" dirty="0" err="1" smtClean="0"/>
              <a:t>Debian</a:t>
            </a:r>
            <a:r>
              <a:rPr lang="en-US" altLang="ja-JP" sz="1600" b="0" dirty="0" smtClean="0"/>
              <a:t> 4</a:t>
            </a:r>
            <a:r>
              <a:rPr kumimoji="1" lang="en-US" altLang="ja-JP" sz="1600" b="0" dirty="0" smtClean="0"/>
              <a:t> 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sz="1600" b="0" dirty="0" smtClean="0"/>
              <a:t>Links bandwidth: 6.3 Mbps</a:t>
            </a:r>
            <a:endParaRPr kumimoji="1" lang="ja-JP" altLang="en-US" sz="1600" b="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890651" y="1583797"/>
            <a:ext cx="5088311" cy="2354293"/>
            <a:chOff x="481103" y="2003344"/>
            <a:chExt cx="5887397" cy="2477404"/>
          </a:xfrm>
        </p:grpSpPr>
        <p:pic>
          <p:nvPicPr>
            <p:cNvPr id="4" name="Picture 2" descr="C:\Users\khan\Documents\figures\router-thi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314" y="3126482"/>
              <a:ext cx="619629" cy="424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khan\Documents\figures\router gree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1934" y="3126482"/>
              <a:ext cx="642937" cy="33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khan\Documents\figures\router gree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1181" y="3076217"/>
              <a:ext cx="642937" cy="33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omputr1"/>
            <p:cNvSpPr>
              <a:spLocks noEditPoints="1" noChangeArrowheads="1"/>
            </p:cNvSpPr>
            <p:nvPr/>
          </p:nvSpPr>
          <p:spPr bwMode="auto">
            <a:xfrm>
              <a:off x="593571" y="2435392"/>
              <a:ext cx="332329" cy="332329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8" name="computr1"/>
            <p:cNvSpPr>
              <a:spLocks noEditPoints="1" noChangeArrowheads="1"/>
            </p:cNvSpPr>
            <p:nvPr/>
          </p:nvSpPr>
          <p:spPr bwMode="auto">
            <a:xfrm>
              <a:off x="554998" y="3875552"/>
              <a:ext cx="332329" cy="332329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9" name="computr1"/>
            <p:cNvSpPr>
              <a:spLocks noEditPoints="1" noChangeArrowheads="1"/>
            </p:cNvSpPr>
            <p:nvPr/>
          </p:nvSpPr>
          <p:spPr bwMode="auto">
            <a:xfrm>
              <a:off x="5940084" y="2421627"/>
              <a:ext cx="332329" cy="332329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sp>
          <p:nvSpPr>
            <p:cNvPr id="10" name="computr1"/>
            <p:cNvSpPr>
              <a:spLocks noEditPoints="1" noChangeArrowheads="1"/>
            </p:cNvSpPr>
            <p:nvPr/>
          </p:nvSpPr>
          <p:spPr bwMode="auto">
            <a:xfrm>
              <a:off x="5901511" y="3861787"/>
              <a:ext cx="332329" cy="332329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00"/>
            </a:p>
          </p:txBody>
        </p:sp>
        <p:pic>
          <p:nvPicPr>
            <p:cNvPr id="11" name="Picture 58" descr="C:\Users\khan\Documents\figures\desktop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6844" y="2003344"/>
              <a:ext cx="489517" cy="534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59"/>
            <p:cNvSpPr/>
            <p:nvPr/>
          </p:nvSpPr>
          <p:spPr>
            <a:xfrm>
              <a:off x="901054" y="2783997"/>
              <a:ext cx="782339" cy="1343025"/>
            </a:xfrm>
            <a:custGeom>
              <a:avLst/>
              <a:gdLst>
                <a:gd name="connsiteX0" fmla="*/ 28575 w 942975"/>
                <a:gd name="connsiteY0" fmla="*/ 0 h 1343025"/>
                <a:gd name="connsiteX1" fmla="*/ 942975 w 942975"/>
                <a:gd name="connsiteY1" fmla="*/ 528638 h 1343025"/>
                <a:gd name="connsiteX2" fmla="*/ 0 w 942975"/>
                <a:gd name="connsiteY2" fmla="*/ 1343025 h 134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2975" h="1343025">
                  <a:moveTo>
                    <a:pt x="28575" y="0"/>
                  </a:moveTo>
                  <a:lnTo>
                    <a:pt x="942975" y="528638"/>
                  </a:lnTo>
                  <a:lnTo>
                    <a:pt x="0" y="1343025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60"/>
            <p:cNvSpPr/>
            <p:nvPr/>
          </p:nvSpPr>
          <p:spPr>
            <a:xfrm>
              <a:off x="5276995" y="2712560"/>
              <a:ext cx="659457" cy="1271587"/>
            </a:xfrm>
            <a:custGeom>
              <a:avLst/>
              <a:gdLst>
                <a:gd name="connsiteX0" fmla="*/ 1143000 w 1143000"/>
                <a:gd name="connsiteY0" fmla="*/ 0 h 1271587"/>
                <a:gd name="connsiteX1" fmla="*/ 0 w 1143000"/>
                <a:gd name="connsiteY1" fmla="*/ 500062 h 1271587"/>
                <a:gd name="connsiteX2" fmla="*/ 1128713 w 1143000"/>
                <a:gd name="connsiteY2" fmla="*/ 1271587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0" h="1271587">
                  <a:moveTo>
                    <a:pt x="1143000" y="0"/>
                  </a:moveTo>
                  <a:lnTo>
                    <a:pt x="0" y="500062"/>
                  </a:lnTo>
                  <a:lnTo>
                    <a:pt x="1128713" y="1271587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61"/>
            <p:cNvSpPr/>
            <p:nvPr/>
          </p:nvSpPr>
          <p:spPr>
            <a:xfrm>
              <a:off x="1897704" y="2483960"/>
              <a:ext cx="0" cy="642937"/>
            </a:xfrm>
            <a:custGeom>
              <a:avLst/>
              <a:gdLst>
                <a:gd name="connsiteX0" fmla="*/ 0 w 0"/>
                <a:gd name="connsiteY0" fmla="*/ 0 h 642937"/>
                <a:gd name="connsiteX1" fmla="*/ 0 w 0"/>
                <a:gd name="connsiteY1" fmla="*/ 614362 h 642937"/>
                <a:gd name="connsiteX2" fmla="*/ 0 w 0"/>
                <a:gd name="connsiteY2" fmla="*/ 642937 h 64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642937">
                  <a:moveTo>
                    <a:pt x="0" y="0"/>
                  </a:moveTo>
                  <a:lnTo>
                    <a:pt x="0" y="614362"/>
                  </a:lnTo>
                  <a:lnTo>
                    <a:pt x="0" y="642937"/>
                  </a:lnTo>
                </a:path>
              </a:pathLst>
            </a:cu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62"/>
            <p:cNvSpPr txBox="1"/>
            <p:nvPr/>
          </p:nvSpPr>
          <p:spPr>
            <a:xfrm>
              <a:off x="2110903" y="2075351"/>
              <a:ext cx="12698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/>
                <a:t>OpenFlow</a:t>
              </a:r>
              <a:r>
                <a:rPr lang="en-US" sz="1000" dirty="0" smtClean="0"/>
                <a:t> Controller</a:t>
              </a:r>
            </a:p>
            <a:p>
              <a:pPr algn="ctr"/>
              <a:r>
                <a:rPr lang="en-US" sz="1000" dirty="0" smtClean="0"/>
                <a:t>(Floodlight)</a:t>
              </a:r>
              <a:endParaRPr lang="en-US" sz="1000" dirty="0"/>
            </a:p>
          </p:txBody>
        </p:sp>
        <p:sp>
          <p:nvSpPr>
            <p:cNvPr id="16" name="TextBox 63"/>
            <p:cNvSpPr txBox="1"/>
            <p:nvPr/>
          </p:nvSpPr>
          <p:spPr>
            <a:xfrm>
              <a:off x="1318812" y="3515511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/>
                <a:t>OpenFlow</a:t>
              </a:r>
              <a:r>
                <a:rPr lang="en-US" sz="1000" dirty="0" smtClean="0"/>
                <a:t> Switch</a:t>
              </a:r>
            </a:p>
            <a:p>
              <a:pPr algn="ctr"/>
              <a:r>
                <a:rPr lang="en-US" sz="1000" dirty="0" smtClean="0"/>
                <a:t>(Open </a:t>
              </a:r>
              <a:r>
                <a:rPr lang="en-US" sz="1000" dirty="0" err="1" smtClean="0"/>
                <a:t>v</a:t>
              </a:r>
              <a:r>
                <a:rPr lang="en-US" sz="1000" dirty="0" err="1"/>
                <a:t>S</a:t>
              </a:r>
              <a:r>
                <a:rPr lang="en-US" sz="1000" dirty="0" err="1" smtClean="0"/>
                <a:t>witch</a:t>
              </a:r>
              <a:r>
                <a:rPr lang="en-US" sz="1000" dirty="0" smtClean="0"/>
                <a:t>)</a:t>
              </a:r>
              <a:endParaRPr lang="en-US" sz="1000" dirty="0"/>
            </a:p>
          </p:txBody>
        </p:sp>
        <p:sp>
          <p:nvSpPr>
            <p:cNvPr id="17" name="TextBox 64"/>
            <p:cNvSpPr txBox="1"/>
            <p:nvPr/>
          </p:nvSpPr>
          <p:spPr>
            <a:xfrm>
              <a:off x="3613942" y="3443504"/>
              <a:ext cx="6848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MPLS LSR</a:t>
              </a:r>
            </a:p>
          </p:txBody>
        </p:sp>
        <p:sp>
          <p:nvSpPr>
            <p:cNvPr id="18" name="TextBox 65"/>
            <p:cNvSpPr txBox="1"/>
            <p:nvPr/>
          </p:nvSpPr>
          <p:spPr>
            <a:xfrm>
              <a:off x="4655901" y="3413307"/>
              <a:ext cx="7825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MPLS LER 3</a:t>
              </a:r>
            </a:p>
          </p:txBody>
        </p:sp>
        <p:sp>
          <p:nvSpPr>
            <p:cNvPr id="19" name="TextBox 66"/>
            <p:cNvSpPr txBox="1"/>
            <p:nvPr/>
          </p:nvSpPr>
          <p:spPr>
            <a:xfrm>
              <a:off x="512199" y="2752568"/>
              <a:ext cx="5277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Host A</a:t>
              </a:r>
            </a:p>
          </p:txBody>
        </p:sp>
        <p:sp>
          <p:nvSpPr>
            <p:cNvPr id="20" name="TextBox 67"/>
            <p:cNvSpPr txBox="1"/>
            <p:nvPr/>
          </p:nvSpPr>
          <p:spPr>
            <a:xfrm>
              <a:off x="481103" y="4205963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Host C</a:t>
              </a:r>
            </a:p>
          </p:txBody>
        </p:sp>
        <p:sp>
          <p:nvSpPr>
            <p:cNvPr id="21" name="TextBox 68"/>
            <p:cNvSpPr txBox="1"/>
            <p:nvPr/>
          </p:nvSpPr>
          <p:spPr>
            <a:xfrm>
              <a:off x="5843997" y="2762564"/>
              <a:ext cx="5245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Host B</a:t>
              </a:r>
            </a:p>
          </p:txBody>
        </p:sp>
        <p:sp>
          <p:nvSpPr>
            <p:cNvPr id="22" name="TextBox 69"/>
            <p:cNvSpPr txBox="1"/>
            <p:nvPr/>
          </p:nvSpPr>
          <p:spPr>
            <a:xfrm>
              <a:off x="5835493" y="4176819"/>
              <a:ext cx="5325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Host D</a:t>
              </a:r>
            </a:p>
          </p:txBody>
        </p:sp>
        <p:pic>
          <p:nvPicPr>
            <p:cNvPr id="23" name="Picture 2" descr="C:\Users\khan\Documents\figures\router gree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5831" y="3923928"/>
              <a:ext cx="642937" cy="33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71"/>
            <p:cNvSpPr txBox="1"/>
            <p:nvPr/>
          </p:nvSpPr>
          <p:spPr>
            <a:xfrm>
              <a:off x="2549687" y="4234527"/>
              <a:ext cx="7825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MPLS LER 2</a:t>
              </a:r>
            </a:p>
          </p:txBody>
        </p:sp>
        <p:pic>
          <p:nvPicPr>
            <p:cNvPr id="25" name="Picture 2" descr="C:\Users\khan\Documents\figures\router gree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039" y="2574208"/>
              <a:ext cx="642937" cy="338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73"/>
            <p:cNvSpPr txBox="1"/>
            <p:nvPr/>
          </p:nvSpPr>
          <p:spPr>
            <a:xfrm>
              <a:off x="2499824" y="2887293"/>
              <a:ext cx="7825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MPLS LER 1</a:t>
              </a:r>
            </a:p>
          </p:txBody>
        </p:sp>
        <p:cxnSp>
          <p:nvCxnSpPr>
            <p:cNvPr id="27" name="Straight Connector 74"/>
            <p:cNvCxnSpPr>
              <a:endCxn id="5" idx="3"/>
            </p:cNvCxnSpPr>
            <p:nvPr/>
          </p:nvCxnSpPr>
          <p:spPr>
            <a:xfrm flipH="1">
              <a:off x="4184871" y="3295551"/>
              <a:ext cx="6122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75"/>
            <p:cNvCxnSpPr>
              <a:endCxn id="23" idx="3"/>
            </p:cNvCxnSpPr>
            <p:nvPr/>
          </p:nvCxnSpPr>
          <p:spPr>
            <a:xfrm flipH="1">
              <a:off x="3168768" y="3338569"/>
              <a:ext cx="548264" cy="7544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76"/>
            <p:cNvCxnSpPr>
              <a:endCxn id="25" idx="3"/>
            </p:cNvCxnSpPr>
            <p:nvPr/>
          </p:nvCxnSpPr>
          <p:spPr>
            <a:xfrm flipH="1" flipV="1">
              <a:off x="3150976" y="2743277"/>
              <a:ext cx="566056" cy="4605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77"/>
            <p:cNvCxnSpPr/>
            <p:nvPr/>
          </p:nvCxnSpPr>
          <p:spPr>
            <a:xfrm flipV="1">
              <a:off x="2110902" y="2783997"/>
              <a:ext cx="545253" cy="4434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78"/>
            <p:cNvCxnSpPr/>
            <p:nvPr/>
          </p:nvCxnSpPr>
          <p:spPr>
            <a:xfrm>
              <a:off x="2011095" y="3367922"/>
              <a:ext cx="634950" cy="713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/>
          <p:cNvSpPr txBox="1"/>
          <p:nvPr/>
        </p:nvSpPr>
        <p:spPr>
          <a:xfrm>
            <a:off x="7584087" y="6222213"/>
            <a:ext cx="21323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*MPLS Linux Labs by </a:t>
            </a:r>
            <a:r>
              <a:rPr kumimoji="1" lang="en-US" altLang="ja-JP" dirty="0" err="1" smtClean="0"/>
              <a:t>Sourceforge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12640" y="4046875"/>
            <a:ext cx="3323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VN1: Host A, Host B                       </a:t>
            </a:r>
            <a:r>
              <a:rPr lang="en-US" altLang="ja-JP" dirty="0" smtClean="0"/>
              <a:t>VN2: Host C, Host D</a:t>
            </a:r>
            <a:endParaRPr kumimoji="1" lang="ja-JP" altLang="en-US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6213140" y="2210671"/>
            <a:ext cx="4066780" cy="1146321"/>
            <a:chOff x="6213140" y="2210671"/>
            <a:chExt cx="4066780" cy="1146321"/>
          </a:xfrm>
        </p:grpSpPr>
        <p:sp>
          <p:nvSpPr>
            <p:cNvPr id="35" name="正方形/長方形 34"/>
            <p:cNvSpPr/>
            <p:nvPr/>
          </p:nvSpPr>
          <p:spPr bwMode="auto">
            <a:xfrm>
              <a:off x="6285148" y="2505802"/>
              <a:ext cx="3528392" cy="84408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285148" y="2372107"/>
              <a:ext cx="3994772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sz="800" dirty="0"/>
            </a:p>
            <a:p>
              <a:r>
                <a:rPr lang="en-US" altLang="ja-JP" b="1" dirty="0" smtClean="0">
                  <a:latin typeface="Arial"/>
                </a:rPr>
                <a:t>MPLS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BW per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   Virtual Network  BW per VN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C0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60%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</a:p>
          </p:txBody>
        </p:sp>
        <p:sp>
          <p:nvSpPr>
            <p:cNvPr id="39" name="フリーフォーム 38"/>
            <p:cNvSpPr/>
            <p:nvPr/>
          </p:nvSpPr>
          <p:spPr bwMode="auto">
            <a:xfrm>
              <a:off x="6288657" y="26916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1" name="フリーフォーム 40"/>
            <p:cNvSpPr/>
            <p:nvPr/>
          </p:nvSpPr>
          <p:spPr bwMode="auto">
            <a:xfrm>
              <a:off x="6295274" y="29964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3" name="フリーフォーム 42"/>
            <p:cNvSpPr/>
            <p:nvPr/>
          </p:nvSpPr>
          <p:spPr bwMode="auto">
            <a:xfrm>
              <a:off x="7082287" y="2510287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4" name="フリーフォーム 43"/>
            <p:cNvSpPr/>
            <p:nvPr/>
          </p:nvSpPr>
          <p:spPr bwMode="auto">
            <a:xfrm>
              <a:off x="796871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5" name="フリーフォーム 44"/>
            <p:cNvSpPr/>
            <p:nvPr/>
          </p:nvSpPr>
          <p:spPr bwMode="auto">
            <a:xfrm>
              <a:off x="904883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6" name="フリーフォーム 45"/>
            <p:cNvSpPr/>
            <p:nvPr/>
          </p:nvSpPr>
          <p:spPr bwMode="auto">
            <a:xfrm>
              <a:off x="7979434" y="2855343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7" name="フリーフォーム 46"/>
            <p:cNvSpPr/>
            <p:nvPr/>
          </p:nvSpPr>
          <p:spPr bwMode="auto">
            <a:xfrm>
              <a:off x="7987462" y="3140968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213140" y="2210671"/>
              <a:ext cx="25362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Bandwidth allocation in the MPLS domain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1634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                                                                 MAM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8484" y="944724"/>
            <a:ext cx="8915400" cy="380902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kumimoji="1" lang="en-US" altLang="ja-JP" sz="1800" dirty="0" smtClean="0"/>
              <a:t>Achieving isolation and appropriate admission control</a:t>
            </a:r>
            <a:endParaRPr kumimoji="1" lang="ja-JP" alt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23" y="2354687"/>
            <a:ext cx="39719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655" y="2469046"/>
            <a:ext cx="39338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568624" y="5271011"/>
            <a:ext cx="20233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(a) without OF admission control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37176" y="5249198"/>
            <a:ext cx="1917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(b) with OF admission control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4848" y="5631051"/>
            <a:ext cx="31662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Fig: Accommodation of multiple VNs in MAM model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36576" y="1251337"/>
            <a:ext cx="4401877" cy="1169551"/>
            <a:chOff x="4844988" y="692696"/>
            <a:chExt cx="4401877" cy="1169551"/>
          </a:xfrm>
        </p:grpSpPr>
        <p:sp>
          <p:nvSpPr>
            <p:cNvPr id="4" name="正方形/長方形 3"/>
            <p:cNvSpPr/>
            <p:nvPr/>
          </p:nvSpPr>
          <p:spPr>
            <a:xfrm>
              <a:off x="4880749" y="692696"/>
              <a:ext cx="4366116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dirty="0"/>
            </a:p>
            <a:p>
              <a:r>
                <a:rPr lang="en-US" altLang="ja-JP" dirty="0"/>
                <a:t>	</a:t>
              </a:r>
              <a:r>
                <a:rPr lang="en-US" altLang="ja-JP" dirty="0" smtClean="0"/>
                <a:t>                                             </a:t>
              </a:r>
              <a:r>
                <a:rPr lang="en-US" altLang="ja-JP" b="1" dirty="0" smtClean="0"/>
                <a:t>BW</a:t>
              </a:r>
              <a:r>
                <a:rPr lang="en-US" altLang="ja-JP" dirty="0"/>
                <a:t>	</a:t>
              </a:r>
            </a:p>
            <a:p>
              <a:r>
                <a:rPr lang="it-IT" altLang="ja-JP" b="1" dirty="0"/>
                <a:t>Time</a:t>
              </a:r>
              <a:r>
                <a:rPr lang="it-IT" altLang="ja-JP" dirty="0"/>
                <a:t>	</a:t>
              </a:r>
              <a:r>
                <a:rPr lang="it-IT" altLang="ja-JP" b="1" dirty="0"/>
                <a:t>Session</a:t>
              </a:r>
              <a:r>
                <a:rPr lang="it-IT" altLang="ja-JP" dirty="0"/>
                <a:t>	</a:t>
              </a:r>
              <a:r>
                <a:rPr lang="it-IT" altLang="ja-JP" b="1" dirty="0"/>
                <a:t>Scenario 1</a:t>
              </a:r>
              <a:r>
                <a:rPr lang="it-IT" altLang="ja-JP" dirty="0"/>
                <a:t>	</a:t>
              </a:r>
              <a:r>
                <a:rPr lang="it-IT" altLang="ja-JP" b="1" dirty="0"/>
                <a:t>Scenario 2</a:t>
              </a:r>
              <a:r>
                <a:rPr lang="it-IT" altLang="ja-JP" dirty="0"/>
                <a:t>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1</a:t>
              </a:r>
              <a:r>
                <a:rPr lang="en-US" altLang="ja-JP" dirty="0"/>
                <a:t>	VN1-C1	30%	20%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2</a:t>
              </a:r>
              <a:r>
                <a:rPr lang="en-US" altLang="ja-JP" dirty="0"/>
                <a:t>	VN2-C1	40%	60%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3</a:t>
              </a:r>
              <a:r>
                <a:rPr lang="en-US" altLang="ja-JP" dirty="0"/>
                <a:t>	VN1-C0	20%	20%	</a:t>
              </a:r>
            </a:p>
            <a:p>
              <a:r>
                <a:rPr lang="en-US" altLang="ja-JP" i="1" dirty="0"/>
                <a:t>t</a:t>
              </a:r>
              <a:r>
                <a:rPr lang="en-US" altLang="ja-JP" baseline="-25000" dirty="0"/>
                <a:t>4</a:t>
              </a:r>
              <a:r>
                <a:rPr lang="en-US" altLang="ja-JP" dirty="0"/>
                <a:t>	VN2-C0	20%	20%	</a:t>
              </a:r>
            </a:p>
          </p:txBody>
        </p:sp>
        <p:sp>
          <p:nvSpPr>
            <p:cNvPr id="5" name="正方形/長方形 4"/>
            <p:cNvSpPr/>
            <p:nvPr/>
          </p:nvSpPr>
          <p:spPr bwMode="auto">
            <a:xfrm>
              <a:off x="4844988" y="836712"/>
              <a:ext cx="3528392" cy="98953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6" name="フリーフォーム 5"/>
            <p:cNvSpPr/>
            <p:nvPr/>
          </p:nvSpPr>
          <p:spPr bwMode="auto">
            <a:xfrm>
              <a:off x="4856672" y="1052736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2" name="フリーフォーム 11"/>
            <p:cNvSpPr/>
            <p:nvPr/>
          </p:nvSpPr>
          <p:spPr bwMode="auto">
            <a:xfrm>
              <a:off x="4844988" y="1196752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3" name="フリーフォーム 12"/>
            <p:cNvSpPr/>
            <p:nvPr/>
          </p:nvSpPr>
          <p:spPr bwMode="auto">
            <a:xfrm>
              <a:off x="4844988" y="134076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4" name="フリーフォーム 13"/>
            <p:cNvSpPr/>
            <p:nvPr/>
          </p:nvSpPr>
          <p:spPr bwMode="auto">
            <a:xfrm>
              <a:off x="4844988" y="152078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5" name="フリーフォーム 14"/>
            <p:cNvSpPr/>
            <p:nvPr/>
          </p:nvSpPr>
          <p:spPr bwMode="auto">
            <a:xfrm>
              <a:off x="4844988" y="1656178"/>
              <a:ext cx="3528203" cy="0"/>
            </a:xfrm>
            <a:custGeom>
              <a:avLst/>
              <a:gdLst>
                <a:gd name="connsiteX0" fmla="*/ 0 w 3528203"/>
                <a:gd name="connsiteY0" fmla="*/ 0 h 0"/>
                <a:gd name="connsiteX1" fmla="*/ 3528203 w 352820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28203">
                  <a:moveTo>
                    <a:pt x="0" y="0"/>
                  </a:moveTo>
                  <a:lnTo>
                    <a:pt x="352820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8" name="フリーフォーム 7"/>
            <p:cNvSpPr/>
            <p:nvPr/>
          </p:nvSpPr>
          <p:spPr bwMode="auto">
            <a:xfrm>
              <a:off x="5520906" y="1043796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7" name="フリーフォーム 16"/>
            <p:cNvSpPr/>
            <p:nvPr/>
          </p:nvSpPr>
          <p:spPr bwMode="auto">
            <a:xfrm>
              <a:off x="6537176" y="1044110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18" name="フリーフォーム 17"/>
            <p:cNvSpPr/>
            <p:nvPr/>
          </p:nvSpPr>
          <p:spPr bwMode="auto">
            <a:xfrm>
              <a:off x="7581292" y="1052736"/>
              <a:ext cx="0" cy="785004"/>
            </a:xfrm>
            <a:custGeom>
              <a:avLst/>
              <a:gdLst>
                <a:gd name="connsiteX0" fmla="*/ 0 w 0"/>
                <a:gd name="connsiteY0" fmla="*/ 0 h 785004"/>
                <a:gd name="connsiteX1" fmla="*/ 0 w 0"/>
                <a:gd name="connsiteY1" fmla="*/ 785004 h 78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85004">
                  <a:moveTo>
                    <a:pt x="0" y="0"/>
                  </a:moveTo>
                  <a:lnTo>
                    <a:pt x="0" y="785004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3872879" y="1611377"/>
            <a:ext cx="791899" cy="776378"/>
          </a:xfrm>
          <a:prstGeom prst="rect">
            <a:avLst/>
          </a:prstGeom>
          <a:solidFill>
            <a:srgbClr val="BFBFB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709084" y="1238563"/>
            <a:ext cx="4066780" cy="1146321"/>
            <a:chOff x="6213140" y="2210671"/>
            <a:chExt cx="4066780" cy="1146321"/>
          </a:xfrm>
        </p:grpSpPr>
        <p:sp>
          <p:nvSpPr>
            <p:cNvPr id="22" name="正方形/長方形 21"/>
            <p:cNvSpPr/>
            <p:nvPr/>
          </p:nvSpPr>
          <p:spPr bwMode="auto">
            <a:xfrm>
              <a:off x="6285148" y="2505802"/>
              <a:ext cx="3528392" cy="84408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285148" y="2372107"/>
              <a:ext cx="3994772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sz="800" dirty="0"/>
            </a:p>
            <a:p>
              <a:r>
                <a:rPr lang="en-US" altLang="ja-JP" b="1" dirty="0" smtClean="0">
                  <a:latin typeface="Arial"/>
                </a:rPr>
                <a:t>MPLS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BW per </a:t>
              </a:r>
              <a:r>
                <a:rPr lang="en-US" altLang="ja-JP" b="1" dirty="0" err="1" smtClean="0">
                  <a:latin typeface="Arial"/>
                </a:rPr>
                <a:t>QoS</a:t>
              </a:r>
              <a:r>
                <a:rPr lang="en-US" altLang="ja-JP" b="1" dirty="0" smtClean="0">
                  <a:latin typeface="Arial"/>
                </a:rPr>
                <a:t>      Virtual Network  BW per VN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C0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dirty="0">
                  <a:latin typeface="Arial"/>
                </a:rPr>
                <a:t>C1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60%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VN1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20%</a:t>
              </a:r>
              <a:r>
                <a:rPr lang="en-US" altLang="ja-JP" sz="800" dirty="0">
                  <a:latin typeface="Arial"/>
                </a:rPr>
                <a:t>	</a:t>
              </a:r>
            </a:p>
            <a:p>
              <a:r>
                <a:rPr lang="en-US" altLang="ja-JP" sz="800" dirty="0"/>
                <a:t>		</a:t>
              </a:r>
              <a:r>
                <a:rPr lang="en-US" altLang="ja-JP" dirty="0">
                  <a:latin typeface="Arial"/>
                </a:rPr>
                <a:t>VN2</a:t>
              </a:r>
              <a:r>
                <a:rPr lang="en-US" altLang="ja-JP" sz="800" dirty="0">
                  <a:latin typeface="Arial"/>
                </a:rPr>
                <a:t>	</a:t>
              </a:r>
              <a:r>
                <a:rPr lang="en-US" altLang="ja-JP" dirty="0">
                  <a:latin typeface="Arial"/>
                </a:rPr>
                <a:t>40%</a:t>
              </a:r>
              <a:r>
                <a:rPr lang="en-US" altLang="ja-JP" sz="800" dirty="0">
                  <a:latin typeface="Arial"/>
                </a:rPr>
                <a:t>	</a:t>
              </a:r>
            </a:p>
          </p:txBody>
        </p:sp>
        <p:sp>
          <p:nvSpPr>
            <p:cNvPr id="24" name="フリーフォーム 23"/>
            <p:cNvSpPr/>
            <p:nvPr/>
          </p:nvSpPr>
          <p:spPr bwMode="auto">
            <a:xfrm>
              <a:off x="6288657" y="26916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5" name="フリーフォーム 24"/>
            <p:cNvSpPr/>
            <p:nvPr/>
          </p:nvSpPr>
          <p:spPr bwMode="auto">
            <a:xfrm>
              <a:off x="6295274" y="2996468"/>
              <a:ext cx="3536830" cy="0"/>
            </a:xfrm>
            <a:custGeom>
              <a:avLst/>
              <a:gdLst>
                <a:gd name="connsiteX0" fmla="*/ 0 w 3536830"/>
                <a:gd name="connsiteY0" fmla="*/ 0 h 0"/>
                <a:gd name="connsiteX1" fmla="*/ 3536830 w 353683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6830">
                  <a:moveTo>
                    <a:pt x="0" y="0"/>
                  </a:moveTo>
                  <a:lnTo>
                    <a:pt x="3536830" y="0"/>
                  </a:ln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6" name="フリーフォーム 25"/>
            <p:cNvSpPr/>
            <p:nvPr/>
          </p:nvSpPr>
          <p:spPr bwMode="auto">
            <a:xfrm>
              <a:off x="7082287" y="2510287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7" name="フリーフォーム 26"/>
            <p:cNvSpPr/>
            <p:nvPr/>
          </p:nvSpPr>
          <p:spPr bwMode="auto">
            <a:xfrm>
              <a:off x="796871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8" name="フリーフォーム 27"/>
            <p:cNvSpPr/>
            <p:nvPr/>
          </p:nvSpPr>
          <p:spPr bwMode="auto">
            <a:xfrm>
              <a:off x="9048830" y="2511648"/>
              <a:ext cx="8626" cy="836762"/>
            </a:xfrm>
            <a:custGeom>
              <a:avLst/>
              <a:gdLst>
                <a:gd name="connsiteX0" fmla="*/ 0 w 8626"/>
                <a:gd name="connsiteY0" fmla="*/ 0 h 836762"/>
                <a:gd name="connsiteX1" fmla="*/ 8626 w 8626"/>
                <a:gd name="connsiteY1" fmla="*/ 836762 h 83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" h="836762">
                  <a:moveTo>
                    <a:pt x="0" y="0"/>
                  </a:moveTo>
                  <a:cubicBezTo>
                    <a:pt x="2875" y="278921"/>
                    <a:pt x="5751" y="557841"/>
                    <a:pt x="8626" y="836762"/>
                  </a:cubicBezTo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29" name="フリーフォーム 28"/>
            <p:cNvSpPr/>
            <p:nvPr/>
          </p:nvSpPr>
          <p:spPr bwMode="auto">
            <a:xfrm>
              <a:off x="7979434" y="2855343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0" name="フリーフォーム 29"/>
            <p:cNvSpPr/>
            <p:nvPr/>
          </p:nvSpPr>
          <p:spPr bwMode="auto">
            <a:xfrm>
              <a:off x="7987462" y="3140968"/>
              <a:ext cx="1846053" cy="0"/>
            </a:xfrm>
            <a:custGeom>
              <a:avLst/>
              <a:gdLst>
                <a:gd name="connsiteX0" fmla="*/ 0 w 1846053"/>
                <a:gd name="connsiteY0" fmla="*/ 0 h 0"/>
                <a:gd name="connsiteX1" fmla="*/ 1846053 w 184605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6053">
                  <a:moveTo>
                    <a:pt x="0" y="0"/>
                  </a:moveTo>
                  <a:lnTo>
                    <a:pt x="184605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213140" y="2210671"/>
              <a:ext cx="25362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Bandwidth allocation in the MPLS domain</a:t>
              </a:r>
              <a:endParaRPr kumimoji="1" lang="ja-JP" altLang="en-US" dirty="0"/>
            </a:p>
          </p:txBody>
        </p:sp>
      </p:grpSp>
      <p:sp>
        <p:nvSpPr>
          <p:cNvPr id="19" name="円/楕円 18"/>
          <p:cNvSpPr/>
          <p:nvPr/>
        </p:nvSpPr>
        <p:spPr bwMode="auto">
          <a:xfrm>
            <a:off x="3044788" y="1719560"/>
            <a:ext cx="310607" cy="179849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8553400" y="2003879"/>
            <a:ext cx="310607" cy="179849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3044788" y="1889212"/>
            <a:ext cx="310607" cy="179849"/>
          </a:xfrm>
          <a:prstGeom prst="ellipse">
            <a:avLst/>
          </a:prstGeom>
          <a:noFill/>
          <a:ln w="31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8553400" y="2191076"/>
            <a:ext cx="310607" cy="179849"/>
          </a:xfrm>
          <a:prstGeom prst="ellipse">
            <a:avLst/>
          </a:prstGeom>
          <a:noFill/>
          <a:ln w="31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1147313" y="4192438"/>
            <a:ext cx="3200400" cy="681487"/>
          </a:xfrm>
          <a:custGeom>
            <a:avLst/>
            <a:gdLst>
              <a:gd name="connsiteX0" fmla="*/ 0 w 3200400"/>
              <a:gd name="connsiteY0" fmla="*/ 681487 h 681487"/>
              <a:gd name="connsiteX1" fmla="*/ 86264 w 3200400"/>
              <a:gd name="connsiteY1" fmla="*/ 8626 h 681487"/>
              <a:gd name="connsiteX2" fmla="*/ 3200400 w 3200400"/>
              <a:gd name="connsiteY2" fmla="*/ 0 h 68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0" h="681487">
                <a:moveTo>
                  <a:pt x="0" y="681487"/>
                </a:moveTo>
                <a:lnTo>
                  <a:pt x="86264" y="8626"/>
                </a:lnTo>
                <a:lnTo>
                  <a:pt x="320040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1803868" y="4718675"/>
            <a:ext cx="310607" cy="179849"/>
          </a:xfrm>
          <a:prstGeom prst="ellipse">
            <a:avLst/>
          </a:prstGeom>
          <a:noFill/>
          <a:ln w="31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2" name="フリーフォーム 31"/>
          <p:cNvSpPr/>
          <p:nvPr/>
        </p:nvSpPr>
        <p:spPr bwMode="auto">
          <a:xfrm>
            <a:off x="6694834" y="3963842"/>
            <a:ext cx="2372264" cy="871268"/>
          </a:xfrm>
          <a:custGeom>
            <a:avLst/>
            <a:gdLst>
              <a:gd name="connsiteX0" fmla="*/ 0 w 2372264"/>
              <a:gd name="connsiteY0" fmla="*/ 871268 h 871268"/>
              <a:gd name="connsiteX1" fmla="*/ 77638 w 2372264"/>
              <a:gd name="connsiteY1" fmla="*/ 8627 h 871268"/>
              <a:gd name="connsiteX2" fmla="*/ 2372264 w 2372264"/>
              <a:gd name="connsiteY2" fmla="*/ 0 h 87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264" h="871268">
                <a:moveTo>
                  <a:pt x="0" y="871268"/>
                </a:moveTo>
                <a:lnTo>
                  <a:pt x="77638" y="8627"/>
                </a:lnTo>
                <a:lnTo>
                  <a:pt x="2372264" y="0"/>
                </a:ln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743218" y="4724273"/>
            <a:ext cx="310607" cy="179849"/>
          </a:xfrm>
          <a:prstGeom prst="ellipse">
            <a:avLst/>
          </a:prstGeom>
          <a:noFill/>
          <a:ln w="31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81853" y="6027675"/>
            <a:ext cx="8211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Calibri" pitchFamily="34" charset="0"/>
                <a:cs typeface="Calibri" pitchFamily="34" charset="0"/>
              </a:rPr>
              <a:t>Isolation achieved without any modification in the MPLS domain</a:t>
            </a:r>
            <a:endParaRPr lang="ja-JP" alt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6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tfuji">
  <a:themeElements>
    <a:clrScheme name="Mtfuji 2">
      <a:dk1>
        <a:srgbClr val="000000"/>
      </a:dk1>
      <a:lt1>
        <a:srgbClr val="FFFFFF"/>
      </a:lt1>
      <a:dk2>
        <a:srgbClr val="003399"/>
      </a:dk2>
      <a:lt2>
        <a:srgbClr val="FFFFFF"/>
      </a:lt2>
      <a:accent1>
        <a:srgbClr val="82B5CA"/>
      </a:accent1>
      <a:accent2>
        <a:srgbClr val="448C8E"/>
      </a:accent2>
      <a:accent3>
        <a:srgbClr val="FFFFFF"/>
      </a:accent3>
      <a:accent4>
        <a:srgbClr val="000000"/>
      </a:accent4>
      <a:accent5>
        <a:srgbClr val="C1D7E1"/>
      </a:accent5>
      <a:accent6>
        <a:srgbClr val="3D7E80"/>
      </a:accent6>
      <a:hlink>
        <a:srgbClr val="A384C8"/>
      </a:hlink>
      <a:folHlink>
        <a:srgbClr val="6B5653"/>
      </a:folHlink>
    </a:clrScheme>
    <a:fontScheme name="Mtfuji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Mtfuji 1">
        <a:dk1>
          <a:srgbClr val="000000"/>
        </a:dk1>
        <a:lt1>
          <a:srgbClr val="FFFFFF"/>
        </a:lt1>
        <a:dk2>
          <a:srgbClr val="25367F"/>
        </a:dk2>
        <a:lt2>
          <a:srgbClr val="B29782"/>
        </a:lt2>
        <a:accent1>
          <a:srgbClr val="82B5CA"/>
        </a:accent1>
        <a:accent2>
          <a:srgbClr val="448C8E"/>
        </a:accent2>
        <a:accent3>
          <a:srgbClr val="ACAEC0"/>
        </a:accent3>
        <a:accent4>
          <a:srgbClr val="DADADA"/>
        </a:accent4>
        <a:accent5>
          <a:srgbClr val="C1D7E1"/>
        </a:accent5>
        <a:accent6>
          <a:srgbClr val="3D7E80"/>
        </a:accent6>
        <a:hlink>
          <a:srgbClr val="5C885F"/>
        </a:hlink>
        <a:folHlink>
          <a:srgbClr val="6B565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fuji 2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82B5CA"/>
        </a:accent1>
        <a:accent2>
          <a:srgbClr val="448C8E"/>
        </a:accent2>
        <a:accent3>
          <a:srgbClr val="FFFFFF"/>
        </a:accent3>
        <a:accent4>
          <a:srgbClr val="000000"/>
        </a:accent4>
        <a:accent5>
          <a:srgbClr val="C1D7E1"/>
        </a:accent5>
        <a:accent6>
          <a:srgbClr val="3D7E80"/>
        </a:accent6>
        <a:hlink>
          <a:srgbClr val="A384C8"/>
        </a:hlink>
        <a:folHlink>
          <a:srgbClr val="6B56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 4">
        <a:dk1>
          <a:srgbClr val="000000"/>
        </a:dk1>
        <a:lt1>
          <a:srgbClr val="ACCEDC"/>
        </a:lt1>
        <a:dk2>
          <a:srgbClr val="003366"/>
        </a:dk2>
        <a:lt2>
          <a:srgbClr val="FFFFFF"/>
        </a:lt2>
        <a:accent1>
          <a:srgbClr val="82B5CA"/>
        </a:accent1>
        <a:accent2>
          <a:srgbClr val="769537"/>
        </a:accent2>
        <a:accent3>
          <a:srgbClr val="D2E3EB"/>
        </a:accent3>
        <a:accent4>
          <a:srgbClr val="000000"/>
        </a:accent4>
        <a:accent5>
          <a:srgbClr val="C1D7E1"/>
        </a:accent5>
        <a:accent6>
          <a:srgbClr val="6A8731"/>
        </a:accent6>
        <a:hlink>
          <a:srgbClr val="3F7EBD"/>
        </a:hlink>
        <a:folHlink>
          <a:srgbClr val="B77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 5">
        <a:dk1>
          <a:srgbClr val="000000"/>
        </a:dk1>
        <a:lt1>
          <a:srgbClr val="FFFFFF"/>
        </a:lt1>
        <a:dk2>
          <a:srgbClr val="800080"/>
        </a:dk2>
        <a:lt2>
          <a:srgbClr val="FFFFCC"/>
        </a:lt2>
        <a:accent1>
          <a:srgbClr val="FF6699"/>
        </a:accent1>
        <a:accent2>
          <a:srgbClr val="FFCC66"/>
        </a:accent2>
        <a:accent3>
          <a:srgbClr val="C0AAC0"/>
        </a:accent3>
        <a:accent4>
          <a:srgbClr val="DADADA"/>
        </a:accent4>
        <a:accent5>
          <a:srgbClr val="FFB8CA"/>
        </a:accent5>
        <a:accent6>
          <a:srgbClr val="E7B95C"/>
        </a:accent6>
        <a:hlink>
          <a:srgbClr val="99CC00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fuji 6">
        <a:dk1>
          <a:srgbClr val="006699"/>
        </a:dk1>
        <a:lt1>
          <a:srgbClr val="FFFFFF"/>
        </a:lt1>
        <a:dk2>
          <a:srgbClr val="009999"/>
        </a:dk2>
        <a:lt2>
          <a:srgbClr val="FFFFCC"/>
        </a:lt2>
        <a:accent1>
          <a:srgbClr val="47B6B9"/>
        </a:accent1>
        <a:accent2>
          <a:srgbClr val="C6A854"/>
        </a:accent2>
        <a:accent3>
          <a:srgbClr val="AACACA"/>
        </a:accent3>
        <a:accent4>
          <a:srgbClr val="DADADA"/>
        </a:accent4>
        <a:accent5>
          <a:srgbClr val="B1D7D9"/>
        </a:accent5>
        <a:accent6>
          <a:srgbClr val="B3984B"/>
        </a:accent6>
        <a:hlink>
          <a:srgbClr val="46904B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62502</TotalTime>
  <Words>812</Words>
  <Application>Microsoft Macintosh PowerPoint</Application>
  <PresentationFormat>A4 Paper (210x297 mm)</PresentationFormat>
  <Paragraphs>278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Mtfuji</vt:lpstr>
      <vt:lpstr>デザインの設定</vt:lpstr>
      <vt:lpstr>Quality-of-Service (QoS) for Virtual Networks in OpenFlow MPLS Transport Networks</vt:lpstr>
      <vt:lpstr>Contents</vt:lpstr>
      <vt:lpstr>Background</vt:lpstr>
      <vt:lpstr>Objective</vt:lpstr>
      <vt:lpstr>MPLS QoS support                                      overview</vt:lpstr>
      <vt:lpstr>Creating multiple virtual networks ….          principle</vt:lpstr>
      <vt:lpstr>Proposed architecture</vt:lpstr>
      <vt:lpstr>Experiment platform                                 prototyping</vt:lpstr>
      <vt:lpstr>Results                                                                  MAM</vt:lpstr>
      <vt:lpstr>Results                                                               RDM -1                       </vt:lpstr>
      <vt:lpstr>Results                                                               RDM -2                       </vt:lpstr>
      <vt:lpstr>Conclusions</vt:lpstr>
      <vt:lpstr>PowerPoint Presentation</vt:lpstr>
    </vt:vector>
  </TitlesOfParts>
  <Company>株式会社NTTドコモ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NFV Expectation</dc:title>
  <dc:creator>0177708</dc:creator>
  <cp:lastModifiedBy>David</cp:lastModifiedBy>
  <cp:revision>4637</cp:revision>
  <cp:lastPrinted>2001-08-01T02:37:31Z</cp:lastPrinted>
  <dcterms:created xsi:type="dcterms:W3CDTF">1999-03-11T02:38:51Z</dcterms:created>
  <dcterms:modified xsi:type="dcterms:W3CDTF">2013-12-02T13:04:42Z</dcterms:modified>
</cp:coreProperties>
</file>